
<file path=[Content_Types].xml><?xml version="1.0" encoding="utf-8"?>
<Types xmlns="http://schemas.openxmlformats.org/package/2006/content-types"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300" r:id="rId5"/>
    <p:sldId id="460" r:id="rId6"/>
    <p:sldId id="461" r:id="rId7"/>
    <p:sldId id="462" r:id="rId8"/>
    <p:sldId id="463" r:id="rId9"/>
    <p:sldId id="464" r:id="rId10"/>
    <p:sldId id="465" r:id="rId11"/>
    <p:sldId id="466" r:id="rId12"/>
    <p:sldId id="467" r:id="rId13"/>
    <p:sldId id="454" r:id="rId14"/>
    <p:sldId id="455" r:id="rId15"/>
    <p:sldId id="457" r:id="rId16"/>
    <p:sldId id="456" r:id="rId17"/>
    <p:sldId id="458" r:id="rId18"/>
    <p:sldId id="459" r:id="rId19"/>
    <p:sldId id="468" r:id="rId20"/>
    <p:sldId id="469" r:id="rId21"/>
    <p:sldId id="470" r:id="rId22"/>
    <p:sldId id="471" r:id="rId23"/>
    <p:sldId id="472" r:id="rId24"/>
    <p:sldId id="473" r:id="rId25"/>
    <p:sldId id="474" r:id="rId26"/>
    <p:sldId id="475" r:id="rId27"/>
    <p:sldId id="476" r:id="rId28"/>
    <p:sldId id="479" r:id="rId29"/>
    <p:sldId id="477" r:id="rId30"/>
    <p:sldId id="478" r:id="rId31"/>
  </p:sldIdLst>
  <p:sldSz cx="9144000" cy="6858000" type="screen4x3"/>
  <p:notesSz cx="6858000" cy="9144000"/>
  <p:embeddedFontLst>
    <p:embeddedFont>
      <p:font typeface="Average" charset="0"/>
      <p:regular r:id="rId36"/>
    </p:embeddedFont>
    <p:embeddedFont>
      <p:font typeface="Lato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ANG, Wei" initials="Y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/>
    <p:restoredTop sz="94674"/>
  </p:normalViewPr>
  <p:slideViewPr>
    <p:cSldViewPr snapToGrid="0">
      <p:cViewPr varScale="1">
        <p:scale>
          <a:sx n="81" d="100"/>
          <a:sy n="81" d="100"/>
        </p:scale>
        <p:origin x="-1421" y="-86"/>
      </p:cViewPr>
      <p:guideLst>
        <p:guide orient="horz" pos="82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4.fntdata"/><Relationship Id="rId38" Type="http://schemas.openxmlformats.org/officeDocument/2006/relationships/font" Target="fonts/font3.fntdata"/><Relationship Id="rId37" Type="http://schemas.openxmlformats.org/officeDocument/2006/relationships/font" Target="fonts/font2.fntdata"/><Relationship Id="rId36" Type="http://schemas.openxmlformats.org/officeDocument/2006/relationships/font" Target="fonts/font1.fntdata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Average"/>
              <a:buNone/>
              <a:defRPr sz="5200">
                <a:latin typeface="Average"/>
                <a:ea typeface="Average"/>
                <a:cs typeface="Average"/>
                <a:sym typeface="Averag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602020204030203"/>
              <a:buNone/>
              <a:defRPr sz="2800">
                <a:latin typeface="Lato" panose="020F0602020204030203"/>
                <a:ea typeface="Lato" panose="020F0602020204030203"/>
                <a:cs typeface="Lato" panose="020F0602020204030203"/>
                <a:sym typeface="Lato" panose="020F0602020204030203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2" name="Shape 1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303586" y="361636"/>
            <a:ext cx="4712677" cy="822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Lato" panose="020F0602020204030203"/>
              <a:buNone/>
              <a:defRPr sz="2800">
                <a:latin typeface="Lato" panose="020F0602020204030203"/>
                <a:ea typeface="Lato" panose="020F0602020204030203"/>
                <a:cs typeface="Lato" panose="020F0602020204030203"/>
                <a:sym typeface="Lato" panose="020F0602020204030203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Lato" panose="020F0602020204030203"/>
              <a:buNone/>
              <a:defRPr>
                <a:latin typeface="Lato" panose="020F0602020204030203"/>
                <a:ea typeface="Lato" panose="020F0602020204030203"/>
                <a:cs typeface="Lato" panose="020F0602020204030203"/>
                <a:sym typeface="Lato" panose="020F0602020204030203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Lato" panose="020F0602020204030203"/>
              <a:buNone/>
              <a:defRPr>
                <a:latin typeface="Lato" panose="020F0602020204030203"/>
                <a:ea typeface="Lato" panose="020F0602020204030203"/>
                <a:cs typeface="Lato" panose="020F0602020204030203"/>
                <a:sym typeface="Lato" panose="020F0602020204030203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Lato" panose="020F0602020204030203"/>
              <a:buNone/>
              <a:defRPr>
                <a:latin typeface="Lato" panose="020F0602020204030203"/>
                <a:ea typeface="Lato" panose="020F0602020204030203"/>
                <a:cs typeface="Lato" panose="020F0602020204030203"/>
                <a:sym typeface="Lato" panose="020F0602020204030203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Lato" panose="020F0602020204030203"/>
              <a:buNone/>
              <a:defRPr>
                <a:latin typeface="Lato" panose="020F0602020204030203"/>
                <a:ea typeface="Lato" panose="020F0602020204030203"/>
                <a:cs typeface="Lato" panose="020F0602020204030203"/>
                <a:sym typeface="Lato" panose="020F0602020204030203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Lato" panose="020F0602020204030203"/>
              <a:buNone/>
              <a:defRPr>
                <a:latin typeface="Lato" panose="020F0602020204030203"/>
                <a:ea typeface="Lato" panose="020F0602020204030203"/>
                <a:cs typeface="Lato" panose="020F0602020204030203"/>
                <a:sym typeface="Lato" panose="020F0602020204030203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Lato" panose="020F0602020204030203"/>
              <a:buNone/>
              <a:defRPr>
                <a:latin typeface="Lato" panose="020F0602020204030203"/>
                <a:ea typeface="Lato" panose="020F0602020204030203"/>
                <a:cs typeface="Lato" panose="020F0602020204030203"/>
                <a:sym typeface="Lato" panose="020F0602020204030203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Lato" panose="020F0602020204030203"/>
              <a:buNone/>
              <a:defRPr>
                <a:latin typeface="Lato" panose="020F0602020204030203"/>
                <a:ea typeface="Lato" panose="020F0602020204030203"/>
                <a:cs typeface="Lato" panose="020F0602020204030203"/>
                <a:sym typeface="Lato" panose="020F0602020204030203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Lato" panose="020F0602020204030203"/>
              <a:buNone/>
              <a:defRPr>
                <a:latin typeface="Lato" panose="020F0602020204030203"/>
                <a:ea typeface="Lato" panose="020F0602020204030203"/>
                <a:cs typeface="Lato" panose="020F0602020204030203"/>
                <a:sym typeface="Lato" panose="020F0602020204030203"/>
              </a:defRPr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body" idx="1" hasCustomPrompt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600"/>
              </a:spcAft>
              <a:buClr>
                <a:srgbClr val="434343"/>
              </a:buClr>
              <a:buSzPts val="1800"/>
              <a:buChar char="●"/>
              <a:defRPr sz="2000">
                <a:solidFill>
                  <a:schemeClr val="tx1"/>
                </a:solidFill>
                <a:latin typeface="+mj-lt"/>
              </a:defRPr>
            </a:lvl1pPr>
            <a:lvl2pPr marL="914400" lvl="1" indent="-317500">
              <a:spcBef>
                <a:spcPts val="0"/>
              </a:spcBef>
              <a:spcAft>
                <a:spcPts val="600"/>
              </a:spcAft>
              <a:buClr>
                <a:srgbClr val="434343"/>
              </a:buClr>
              <a:buSzPts val="1400"/>
              <a:buFont typeface="Arial" panose="02080604020202020204" pitchFamily="34" charset="0"/>
              <a:buChar char="−"/>
              <a:defRPr>
                <a:solidFill>
                  <a:schemeClr val="tx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20" name="Shape 2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251335" y="89737"/>
            <a:ext cx="2823851" cy="503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602020204030203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6" name="Shape 20"/>
          <p:cNvPicPr preferRelativeResize="0"/>
          <p:nvPr userDrawn="1"/>
        </p:nvPicPr>
        <p:blipFill>
          <a:blip r:embed="rId2"/>
          <a:stretch>
            <a:fillRect/>
          </a:stretch>
        </p:blipFill>
        <p:spPr>
          <a:xfrm>
            <a:off x="6251335" y="89737"/>
            <a:ext cx="2823851" cy="503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Lato" panose="020F0602020204030203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5" name="Shape 20"/>
          <p:cNvPicPr preferRelativeResize="0"/>
          <p:nvPr userDrawn="1"/>
        </p:nvPicPr>
        <p:blipFill>
          <a:blip r:embed="rId2"/>
          <a:stretch>
            <a:fillRect/>
          </a:stretch>
        </p:blipFill>
        <p:spPr>
          <a:xfrm>
            <a:off x="6251335" y="89737"/>
            <a:ext cx="2823851" cy="503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4" name="Shape 20"/>
          <p:cNvPicPr preferRelativeResize="0"/>
          <p:nvPr userDrawn="1"/>
        </p:nvPicPr>
        <p:blipFill>
          <a:blip r:embed="rId2"/>
          <a:stretch>
            <a:fillRect/>
          </a:stretch>
        </p:blipFill>
        <p:spPr>
          <a:xfrm>
            <a:off x="6251335" y="89737"/>
            <a:ext cx="2823851" cy="503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7" name="Shape 20"/>
          <p:cNvPicPr preferRelativeResize="0"/>
          <p:nvPr userDrawn="1"/>
        </p:nvPicPr>
        <p:blipFill>
          <a:blip r:embed="rId2"/>
          <a:stretch>
            <a:fillRect/>
          </a:stretch>
        </p:blipFill>
        <p:spPr>
          <a:xfrm>
            <a:off x="6251335" y="89737"/>
            <a:ext cx="2823851" cy="503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4" name="Shape 20"/>
          <p:cNvPicPr preferRelativeResize="0"/>
          <p:nvPr userDrawn="1"/>
        </p:nvPicPr>
        <p:blipFill>
          <a:blip r:embed="rId2"/>
          <a:stretch>
            <a:fillRect/>
          </a:stretch>
        </p:blipFill>
        <p:spPr>
          <a:xfrm>
            <a:off x="6251335" y="89737"/>
            <a:ext cx="2823851" cy="503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5" name="Shape 20"/>
          <p:cNvPicPr preferRelativeResize="0"/>
          <p:nvPr userDrawn="1"/>
        </p:nvPicPr>
        <p:blipFill>
          <a:blip r:embed="rId2"/>
          <a:stretch>
            <a:fillRect/>
          </a:stretch>
        </p:blipFill>
        <p:spPr>
          <a:xfrm>
            <a:off x="6251335" y="89737"/>
            <a:ext cx="2823851" cy="503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602020204030203" charset="0"/>
          <a:ea typeface="Lato" panose="020F0602020204030203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GIF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png"/><Relationship Id="rId2" Type="http://schemas.microsoft.com/office/2007/relationships/media" Target="/home/hzhou/Downloads/zhouhang_demo.mp4" TargetMode="External"/><Relationship Id="rId1" Type="http://schemas.openxmlformats.org/officeDocument/2006/relationships/video" Target="/home/hzhou/Downloads/zhouhang_demo.mp4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311708" y="1420119"/>
            <a:ext cx="8520600" cy="23223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" sz="3600" dirty="0" smtClean="0"/>
              <a:t>Advances in Deep Audio and </a:t>
            </a:r>
            <a:br>
              <a:rPr lang="" sz="3600" dirty="0" smtClean="0"/>
            </a:br>
            <a:r>
              <a:rPr lang="" sz="3600" dirty="0" smtClean="0"/>
              <a:t>Audio-Visual </a:t>
            </a:r>
            <a:r>
              <a:rPr lang="" altLang="en-GB" sz="3600" dirty="0" smtClean="0"/>
              <a:t>Processing </a:t>
            </a:r>
            <a:endParaRPr lang="" altLang="en-GB" sz="3600" dirty="0" smtClean="0"/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311700" y="4350725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dirty="0" smtClean="0">
                <a:solidFill>
                  <a:srgbClr val="434343"/>
                </a:solidFill>
              </a:rPr>
              <a:t>ELEG5491: Introduction to Deep Learning</a:t>
            </a:r>
            <a:endParaRPr sz="2000" dirty="0" smtClean="0">
              <a:solidFill>
                <a:srgbClr val="434343"/>
              </a:solidFill>
            </a:endParaRPr>
          </a:p>
          <a:p>
            <a:pPr marL="0" lv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 smtClean="0">
              <a:solidFill>
                <a:srgbClr val="434343"/>
              </a:solidFill>
            </a:endParaRPr>
          </a:p>
          <a:p>
            <a:pPr marL="0" lv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000" dirty="0" smtClean="0">
                <a:solidFill>
                  <a:srgbClr val="434343"/>
                </a:solidFill>
              </a:rPr>
              <a:t>Hang Zhou</a:t>
            </a:r>
            <a:endParaRPr lang="en-GB" sz="2000" dirty="0" smtClean="0">
              <a:solidFill>
                <a:srgbClr val="434343"/>
              </a:solidFill>
            </a:endParaRPr>
          </a:p>
          <a:p>
            <a:pPr marL="0" lv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" altLang="en-US"/>
              <a:t>From Spectrogram to Audio: Griffin-Lim</a:t>
            </a:r>
            <a:endParaRPr lang="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" altLang="en-US"/>
              <a:t>Spectrograms have only the magnitude part without the phase part.</a:t>
            </a:r>
            <a:endParaRPr lang="" altLang="en-US"/>
          </a:p>
          <a:p>
            <a:r>
              <a:rPr lang="" altLang="en-US"/>
              <a:t>Griffin-Lim converges towards the estimated phase layer.</a:t>
            </a:r>
            <a:endParaRPr lang="" altLang="en-US"/>
          </a:p>
          <a:p>
            <a:endParaRPr lang="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5" name="Text Box 4"/>
          <p:cNvSpPr txBox="1"/>
          <p:nvPr/>
        </p:nvSpPr>
        <p:spPr>
          <a:xfrm>
            <a:off x="1269365" y="6336030"/>
            <a:ext cx="66059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" altLang="en-US"/>
              <a:t>S</a:t>
            </a:r>
            <a:r>
              <a:rPr lang="en-US"/>
              <a:t>ignal estimation from modified short-time fourier transform</a:t>
            </a:r>
            <a:r>
              <a:rPr lang="" altLang="en-US"/>
              <a:t>.  Transactions on Acoustics, Speech, and Signal Processing</a:t>
            </a:r>
            <a:endParaRPr lang="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9875" y="2894330"/>
            <a:ext cx="3525520" cy="33235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>
                <a:sym typeface="+mn-ea"/>
              </a:rPr>
              <a:t>WaveNet </a:t>
            </a:r>
            <a:r>
              <a:rPr lang="" altLang="en-US">
                <a:sym typeface="+mn-ea"/>
              </a:rPr>
              <a:t>for Raw Audio Generation</a:t>
            </a:r>
            <a:endParaRPr lang="" altLang="en-US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 altLang="en-US">
                <a:sym typeface="+mn-ea"/>
              </a:rPr>
              <a:t>D</a:t>
            </a:r>
            <a:r>
              <a:rPr lang="en-US">
                <a:sym typeface="+mn-ea"/>
              </a:rPr>
              <a:t>eep neural network for generating raw audio</a:t>
            </a:r>
            <a:r>
              <a:rPr lang="en-US" altLang="en-US">
                <a:sym typeface="+mn-ea"/>
              </a:rPr>
              <a:t>.</a:t>
            </a:r>
            <a:endParaRPr lang="en-US" altLang="en-US"/>
          </a:p>
          <a:p>
            <a:r>
              <a:rPr lang="en-US" altLang="en-US">
                <a:sym typeface="+mn-ea"/>
              </a:rPr>
              <a:t>Fully probabilistic and autoregressive, predictive distribution for each audio sample conditioned on all previous ones</a:t>
            </a:r>
            <a:r>
              <a:rPr lang="" altLang="en-US">
                <a:sym typeface="+mn-ea"/>
              </a:rPr>
              <a:t>.</a:t>
            </a:r>
            <a:endParaRPr lang="" altLang="en-US">
              <a:sym typeface="+mn-ea"/>
            </a:endParaRPr>
          </a:p>
          <a:p>
            <a:r>
              <a:rPr lang="" altLang="en-US">
                <a:sym typeface="+mn-ea"/>
              </a:rPr>
              <a:t>Provide a generic and flexible framework for tackling many applications that rely on audio generation. (e.g. TTS, music, speech enhancement, voice conversion, source separation)</a:t>
            </a:r>
            <a:endParaRPr lang="" altLang="en-US">
              <a:sym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5" name="Text Box 4"/>
          <p:cNvSpPr txBox="1"/>
          <p:nvPr/>
        </p:nvSpPr>
        <p:spPr>
          <a:xfrm>
            <a:off x="1546225" y="6551295"/>
            <a:ext cx="692594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i="1"/>
              <a:t>van den Oord </a:t>
            </a:r>
            <a:r>
              <a:rPr lang="" altLang="en-US" i="1"/>
              <a:t>et. al.</a:t>
            </a:r>
            <a:r>
              <a:rPr lang="" altLang="en-US"/>
              <a:t> WaveNet: A Generative Model for Raw Audio </a:t>
            </a:r>
            <a:endParaRPr lang="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1910" y="4768850"/>
            <a:ext cx="3980815" cy="9620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>
                <a:sym typeface="+mn-ea"/>
              </a:rPr>
              <a:t>WaveNet </a:t>
            </a:r>
            <a:r>
              <a:rPr lang="" altLang="en-US">
                <a:sym typeface="+mn-ea"/>
              </a:rPr>
              <a:t>S</a:t>
            </a:r>
            <a:r>
              <a:rPr lang="" altLang="en-US">
                <a:sym typeface="+mn-ea"/>
              </a:rPr>
              <a:t>tructure</a:t>
            </a:r>
            <a:endParaRPr lang="" altLang="en-US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" altLang="en-US"/>
              <a:t>F</a:t>
            </a:r>
            <a:r>
              <a:rPr lang="en-US" altLang="en-US"/>
              <a:t>ully convolutional neural network</a:t>
            </a:r>
            <a:r>
              <a:rPr lang="" altLang="en-US"/>
              <a:t>. </a:t>
            </a:r>
            <a:endParaRPr lang="" altLang="en-US"/>
          </a:p>
          <a:p>
            <a:r>
              <a:rPr lang="" altLang="en-US"/>
              <a:t>No pooling layers in the network, output with same time dimensionality as the input.</a:t>
            </a:r>
            <a:endParaRPr lang="" altLang="en-US"/>
          </a:p>
          <a:p>
            <a:r>
              <a:rPr lang="" altLang="en-US"/>
              <a:t>C</a:t>
            </a:r>
            <a:r>
              <a:rPr lang="en-US" altLang="en-US"/>
              <a:t>onvolutional layers have various dilation factors</a:t>
            </a:r>
            <a:r>
              <a:rPr lang="" altLang="en-US"/>
              <a:t>.</a:t>
            </a:r>
            <a:r>
              <a:rPr lang="en-US" altLang="en-US"/>
              <a:t> </a:t>
            </a:r>
            <a:endParaRPr lang="en-US" altLang="en-US"/>
          </a:p>
          <a:p>
            <a:r>
              <a:rPr lang="" altLang="en-US"/>
              <a:t>A</a:t>
            </a:r>
            <a:r>
              <a:rPr lang="en-US" altLang="en-US"/>
              <a:t>llow its receptive field to grow exponentially with depth</a:t>
            </a:r>
            <a:r>
              <a:rPr lang="" altLang="en-US"/>
              <a:t>.</a:t>
            </a:r>
            <a:endParaRPr lang="en-US" alt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7" name="Picture 6" descr="BlogPost-Fig2-Anim-160908-r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8010" y="3891280"/>
            <a:ext cx="5428615" cy="249555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546225" y="6551295"/>
            <a:ext cx="692594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i="1"/>
              <a:t>van den Oord </a:t>
            </a:r>
            <a:r>
              <a:rPr lang="en-US" altLang="en-US" i="1"/>
              <a:t>et. al.</a:t>
            </a:r>
            <a:r>
              <a:rPr lang="en-US" altLang="en-US"/>
              <a:t> WaveNet: A Generative Model for Raw Audio </a:t>
            </a:r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>
                <a:sym typeface="+mn-ea"/>
              </a:rPr>
              <a:t>WaveNet Structure </a:t>
            </a:r>
            <a:r>
              <a:rPr lang="" altLang="en-US">
                <a:sym typeface="+mn-ea"/>
              </a:rPr>
              <a:t>—— Casual Convolution</a:t>
            </a:r>
            <a:endParaRPr lang="" altLang="en-US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" altLang="en-US"/>
              <a:t>Casual convolution, prediction cannot be made depending on future timesteps.</a:t>
            </a:r>
            <a:endParaRPr lang="" altLang="en-US"/>
          </a:p>
          <a:p>
            <a:r>
              <a:rPr lang="" altLang="en-US"/>
              <a:t>No recurrent connections, typically faster to train than RNNs.</a:t>
            </a:r>
            <a:endParaRPr lang="" altLang="en-US"/>
          </a:p>
          <a:p>
            <a:r>
              <a:rPr lang="" altLang="en-US"/>
              <a:t>Require many layers, or large filters to increase the receptive field. (Below has only the receptice field of 5)</a:t>
            </a:r>
            <a:endParaRPr lang="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5160" y="3658870"/>
            <a:ext cx="5313045" cy="21450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Dilated </a:t>
            </a:r>
            <a:r>
              <a:rPr lang="" altLang="en-US"/>
              <a:t>C</a:t>
            </a:r>
            <a:r>
              <a:rPr lang="en-US"/>
              <a:t>onvolution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marL="11430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6" name="Text Box 5"/>
          <p:cNvSpPr txBox="1"/>
          <p:nvPr/>
        </p:nvSpPr>
        <p:spPr>
          <a:xfrm>
            <a:off x="1276985" y="6551295"/>
            <a:ext cx="659066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Multi-Scale Context Aggregation by Dilated Convolutions</a:t>
            </a:r>
            <a:r>
              <a:rPr lang="" altLang="en-US"/>
              <a:t>. ICLR 2016</a:t>
            </a:r>
            <a:endParaRPr lang="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440" y="2151380"/>
            <a:ext cx="8199755" cy="4399915"/>
          </a:xfrm>
          <a:prstGeom prst="rect">
            <a:avLst/>
          </a:prstGeom>
        </p:spPr>
      </p:pic>
      <p:pic>
        <p:nvPicPr>
          <p:cNvPr id="5" name="Picture 4" descr="dil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005" y="0"/>
            <a:ext cx="2365375" cy="22815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>
                <a:sym typeface="+mn-ea"/>
              </a:rPr>
              <a:t>WaveNet </a:t>
            </a:r>
            <a:r>
              <a:rPr lang="en-US">
                <a:sym typeface="+mn-ea"/>
              </a:rPr>
              <a:t>Dilated </a:t>
            </a:r>
            <a:r>
              <a:rPr lang="en-US" altLang="en-US">
                <a:sym typeface="+mn-ea"/>
              </a:rPr>
              <a:t>C</a:t>
            </a:r>
            <a:r>
              <a:rPr lang="en-US">
                <a:sym typeface="+mn-ea"/>
              </a:rPr>
              <a:t>onvolution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" altLang="en-US"/>
              <a:t>F</a:t>
            </a:r>
            <a:r>
              <a:rPr lang="en-US"/>
              <a:t>ilter is applied over an area larger than its length by skipping input values with a certain step</a:t>
            </a:r>
            <a:r>
              <a:rPr lang="" altLang="en-US"/>
              <a:t>.</a:t>
            </a:r>
            <a:endParaRPr lang="" altLang="en-US"/>
          </a:p>
          <a:p>
            <a:r>
              <a:rPr lang="" altLang="en-US"/>
              <a:t>Enable networks to have very large receptive fields with just a few layers.</a:t>
            </a:r>
            <a:endParaRPr lang="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0310" y="3592830"/>
            <a:ext cx="6723380" cy="29457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>
                <a:sym typeface="+mn-ea"/>
              </a:rPr>
              <a:t>WaveNet </a:t>
            </a:r>
            <a:r>
              <a:rPr lang="" altLang="en-US">
                <a:sym typeface="+mn-ea"/>
              </a:rPr>
              <a:t>Details</a:t>
            </a:r>
            <a:endParaRPr lang="" altLang="en-US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/>
              <a:t>R</a:t>
            </a:r>
            <a:r>
              <a:rPr lang="" altLang="en-US"/>
              <a:t>esidual and skip connections.</a:t>
            </a:r>
            <a:endParaRPr lang="" alt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" altLang="en-US"/>
              <a:t>Training loss: 8-bit mu-law </a:t>
            </a:r>
            <a:r>
              <a:rPr lang="en-US"/>
              <a:t>encoding and predict each output step with a softmax over the resulting 256 values.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1335" y="2051685"/>
            <a:ext cx="5561965" cy="333565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" altLang="en-US"/>
              <a:t>Conditional WaveNet</a:t>
            </a:r>
            <a:endParaRPr lang="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" altLang="en-US"/>
              <a:t>M</a:t>
            </a:r>
            <a:r>
              <a:rPr lang="en-US"/>
              <a:t>odel the conditional distributio</a:t>
            </a:r>
            <a:r>
              <a:rPr lang="" altLang="en-US"/>
              <a:t>n</a:t>
            </a:r>
            <a:endParaRPr lang="" alt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" altLang="en-US"/>
              <a:t>M</a:t>
            </a:r>
            <a:r>
              <a:rPr lang="en-US"/>
              <a:t>ulti-speaker setting</a:t>
            </a:r>
            <a:r>
              <a:rPr lang="" altLang="en-US"/>
              <a:t>: conditioning on speaker information.</a:t>
            </a:r>
            <a:endParaRPr lang="" altLang="en-US"/>
          </a:p>
          <a:p>
            <a:r>
              <a:rPr lang="" altLang="en-US"/>
              <a:t>In TTS: Use text as an extra input.</a:t>
            </a:r>
            <a:endParaRPr lang="" altLang="en-US"/>
          </a:p>
          <a:p>
            <a:r>
              <a:rPr lang="" altLang="en-US"/>
              <a:t>Global conditioning (speaker) and local conditioning (text).</a:t>
            </a:r>
            <a:endParaRPr lang="" altLang="en-US"/>
          </a:p>
          <a:p>
            <a:endParaRPr lang="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9655" y="2092325"/>
            <a:ext cx="4504690" cy="10858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" altLang="en-US"/>
              <a:t>Tacotron2: TTS with </a:t>
            </a:r>
            <a:r>
              <a:rPr lang="en-US">
                <a:sym typeface="+mn-ea"/>
              </a:rPr>
              <a:t>Wavenet </a:t>
            </a:r>
            <a:r>
              <a:rPr lang="" altLang="en-US">
                <a:sym typeface="+mn-ea"/>
              </a:rPr>
              <a:t>and </a:t>
            </a:r>
            <a:r>
              <a:rPr lang="en-US">
                <a:sym typeface="+mn-ea"/>
              </a:rPr>
              <a:t>Mel Spectrogram</a:t>
            </a:r>
            <a:endParaRPr lang="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0" y="1607185"/>
            <a:ext cx="5790565" cy="481901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22555" y="6551295"/>
            <a:ext cx="902144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Natural TTS Synthesis By Conditioning Wavenet On Mel Spectrogram Predictions. </a:t>
            </a:r>
            <a:r>
              <a:rPr lang="" altLang="en-US"/>
              <a:t>ICASSP 2018</a:t>
            </a:r>
            <a:endParaRPr lang="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" altLang="en-US"/>
              <a:t>WaveNet Autoencoder</a:t>
            </a:r>
            <a:endParaRPr lang="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" altLang="en-US"/>
              <a:t>Learn a semantically meaningful hidden representation.</a:t>
            </a:r>
            <a:endParaRPr lang="" altLang="en-US"/>
          </a:p>
          <a:p>
            <a:r>
              <a:rPr lang="" altLang="en-US"/>
              <a:t>G</a:t>
            </a:r>
            <a:r>
              <a:rPr lang="en-US"/>
              <a:t>enerate new types of expressive and realistic instrument sounds</a:t>
            </a:r>
            <a:r>
              <a:rPr lang="" altLang="en-US"/>
              <a:t>.</a:t>
            </a:r>
            <a:endParaRPr lang="" altLang="en-US"/>
          </a:p>
          <a:p>
            <a:endParaRPr lang="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5" name="Text Box 4"/>
          <p:cNvSpPr txBox="1"/>
          <p:nvPr/>
        </p:nvSpPr>
        <p:spPr>
          <a:xfrm>
            <a:off x="511810" y="6551295"/>
            <a:ext cx="796036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Neural Audio Synthesis of Musical Notes with WaveNet Autoencoders</a:t>
            </a:r>
            <a:r>
              <a:rPr lang="" altLang="en-US"/>
              <a:t>. ICML 2017</a:t>
            </a:r>
            <a:endParaRPr lang="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635" y="2719070"/>
            <a:ext cx="7271385" cy="38328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574513"/>
            <a:ext cx="8520600" cy="763600"/>
          </a:xfrm>
        </p:spPr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" sz="2800" dirty="0" smtClean="0"/>
              <a:t>Audio Representations</a:t>
            </a:r>
            <a:endParaRPr lang="" sz="2800" dirty="0" smtClean="0"/>
          </a:p>
          <a:p>
            <a:pPr>
              <a:spcAft>
                <a:spcPts val="1200"/>
              </a:spcAft>
            </a:pPr>
            <a:r>
              <a:rPr lang="" sz="2800" dirty="0" smtClean="0"/>
              <a:t>Spectrogram Based Methods</a:t>
            </a:r>
            <a:endParaRPr lang="" sz="2800" dirty="0" smtClean="0">
              <a:sym typeface="+mn-ea"/>
            </a:endParaRPr>
          </a:p>
          <a:p>
            <a:pPr>
              <a:spcAft>
                <a:spcPts val="1200"/>
              </a:spcAft>
            </a:pPr>
            <a:r>
              <a:rPr lang="" altLang="en-US" sz="2800" dirty="0" smtClean="0">
                <a:sym typeface="+mn-ea"/>
              </a:rPr>
              <a:t>WaveNet and Its Varients</a:t>
            </a:r>
            <a:endParaRPr lang="" altLang="en-US" sz="2800" dirty="0" smtClean="0">
              <a:sym typeface="+mn-ea"/>
            </a:endParaRPr>
          </a:p>
          <a:p>
            <a:pPr>
              <a:spcAft>
                <a:spcPts val="1200"/>
              </a:spcAft>
            </a:pPr>
            <a:r>
              <a:rPr lang="" altLang="en-US" sz="2800" dirty="0" smtClean="0">
                <a:sym typeface="+mn-ea"/>
              </a:rPr>
              <a:t>Audio-Visual Joint Learning</a:t>
            </a:r>
            <a:endParaRPr lang="en-US" altLang="en-US" sz="2800" dirty="0" smtClean="0">
              <a:sym typeface="+mn-ea"/>
            </a:endParaRPr>
          </a:p>
          <a:p>
            <a:pPr marL="114300" indent="0">
              <a:spcAft>
                <a:spcPts val="1200"/>
              </a:spcAft>
              <a:buNone/>
            </a:pPr>
            <a:endParaRPr lang="en-US" sz="2400" dirty="0" smtClean="0"/>
          </a:p>
          <a:p>
            <a:pPr>
              <a:spcAft>
                <a:spcPts val="1200"/>
              </a:spcAft>
            </a:pPr>
            <a:endParaRPr lang="en-US" alt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Autoencoder-based Music Translation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" altLang="en-US"/>
              <a:t>A</a:t>
            </a:r>
            <a:r>
              <a:rPr lang="en-US"/>
              <a:t> domain confusion network that provides an adversarial signal to the encoder.</a:t>
            </a:r>
            <a:endParaRPr lang="en-US"/>
          </a:p>
          <a:p>
            <a:r>
              <a:rPr lang="" altLang="en-US"/>
              <a:t>D</a:t>
            </a:r>
            <a:r>
              <a:rPr lang="en-US"/>
              <a:t>istorting the input audio by random local pitch modulation.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6" name="Text Box 5"/>
          <p:cNvSpPr txBox="1"/>
          <p:nvPr/>
        </p:nvSpPr>
        <p:spPr>
          <a:xfrm>
            <a:off x="2101215" y="6551295"/>
            <a:ext cx="494220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Autoencoder-based Music Translation</a:t>
            </a:r>
            <a:r>
              <a:rPr lang="" altLang="en-US"/>
              <a:t>. ICLR 2019</a:t>
            </a:r>
            <a:endParaRPr lang="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0895" y="3216910"/>
            <a:ext cx="4962525" cy="3155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ym typeface="+mn-ea"/>
              </a:rPr>
              <a:t>Autoencoder-based Music Translation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3280" y="1536700"/>
            <a:ext cx="7457440" cy="488505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101215" y="6551295"/>
            <a:ext cx="494220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Autoencoder-based Music Translation</a:t>
            </a:r>
            <a:r>
              <a:rPr lang="en-US" altLang="en-US"/>
              <a:t>. ICLR 2019</a:t>
            </a:r>
            <a:endParaRPr lang="en-US" altLang="en-US"/>
          </a:p>
        </p:txBody>
      </p:sp>
      <p:sp>
        <p:nvSpPr>
          <p:cNvPr id="8" name="Text Box 7"/>
          <p:cNvSpPr txBox="1"/>
          <p:nvPr/>
        </p:nvSpPr>
        <p:spPr>
          <a:xfrm>
            <a:off x="4067175" y="5084445"/>
            <a:ext cx="489331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https://www.youtube.com/watch?v=vdxCqNWTpUs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" altLang="en-US"/>
              <a:t>Audio-Visual Joint Processing</a:t>
            </a:r>
            <a:endParaRPr lang="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" altLang="en-US"/>
              <a:t>Audio-visual synchronizing.</a:t>
            </a:r>
            <a:endParaRPr lang="" altLang="en-US"/>
          </a:p>
          <a:p>
            <a:r>
              <a:rPr lang="" altLang="en-US"/>
              <a:t>Audio-visual speech recognition.</a:t>
            </a:r>
            <a:endParaRPr lang="" altLang="en-US"/>
          </a:p>
          <a:p>
            <a:r>
              <a:rPr lang="" altLang="en-US"/>
              <a:t>Audio-based video generation.</a:t>
            </a:r>
            <a:endParaRPr lang="" altLang="en-US"/>
          </a:p>
          <a:p>
            <a:r>
              <a:rPr lang="" altLang="en-US"/>
              <a:t>Vision-based audio generation.</a:t>
            </a:r>
            <a:endParaRPr lang="" altLang="en-US"/>
          </a:p>
          <a:p>
            <a:r>
              <a:rPr lang="" altLang="en-US"/>
              <a:t>Audio-visual source separation.</a:t>
            </a:r>
            <a:endParaRPr lang="" altLang="en-US"/>
          </a:p>
          <a:p>
            <a:r>
              <a:rPr lang="" altLang="en-US"/>
              <a:t>And many more.</a:t>
            </a:r>
            <a:endParaRPr lang="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>
                <a:sym typeface="+mn-ea"/>
              </a:rPr>
              <a:t>Audio-</a:t>
            </a:r>
            <a:r>
              <a:rPr lang="" altLang="en-US">
                <a:sym typeface="+mn-ea"/>
              </a:rPr>
              <a:t>V</a:t>
            </a:r>
            <a:r>
              <a:rPr lang="en-US" altLang="en-US">
                <a:sym typeface="+mn-ea"/>
              </a:rPr>
              <a:t>isual </a:t>
            </a:r>
            <a:r>
              <a:rPr lang="" altLang="en-US">
                <a:sym typeface="+mn-ea"/>
              </a:rPr>
              <a:t>S</a:t>
            </a:r>
            <a:r>
              <a:rPr lang="en-US" altLang="en-US">
                <a:sym typeface="+mn-ea"/>
              </a:rPr>
              <a:t>ynchronizing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155" y="1356995"/>
            <a:ext cx="5647690" cy="40468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805" y="5345430"/>
            <a:ext cx="5914390" cy="122872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536700" y="6574155"/>
            <a:ext cx="640588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Out of time: automated lip sync in the wild</a:t>
            </a:r>
            <a:r>
              <a:rPr lang="" altLang="en-US"/>
              <a:t>. ACCV workshop 2016</a:t>
            </a:r>
            <a:endParaRPr lang="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>
                <a:sym typeface="+mn-ea"/>
              </a:rPr>
              <a:t>Audio-Visual Synchronizing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5" name="Text Box 4"/>
          <p:cNvSpPr txBox="1"/>
          <p:nvPr/>
        </p:nvSpPr>
        <p:spPr>
          <a:xfrm>
            <a:off x="0" y="6551295"/>
            <a:ext cx="914527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Cooperative Learning of Audio and Video Models from Self-Supervised Synchronization</a:t>
            </a:r>
            <a:r>
              <a:rPr lang="" altLang="en-US"/>
              <a:t>. NerIPS 2018</a:t>
            </a:r>
            <a:endParaRPr lang="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4330" y="1874520"/>
            <a:ext cx="5895340" cy="388048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>
                <a:sym typeface="+mn-ea"/>
              </a:rPr>
              <a:t>Audio-visual </a:t>
            </a:r>
            <a:r>
              <a:rPr lang="" altLang="en-US">
                <a:sym typeface="+mn-ea"/>
              </a:rPr>
              <a:t>S</a:t>
            </a:r>
            <a:r>
              <a:rPr lang="en-US" altLang="en-US">
                <a:sym typeface="+mn-ea"/>
              </a:rPr>
              <a:t>peech </a:t>
            </a:r>
            <a:r>
              <a:rPr lang="" altLang="en-US">
                <a:sym typeface="+mn-ea"/>
              </a:rPr>
              <a:t>R</a:t>
            </a:r>
            <a:r>
              <a:rPr lang="en-US" altLang="en-US">
                <a:sym typeface="+mn-ea"/>
              </a:rPr>
              <a:t>ecognition.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1540" y="1971675"/>
            <a:ext cx="7360285" cy="389636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378075" y="6551295"/>
            <a:ext cx="438848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/>
              <a:t>Lip reading sentences in the wild. CVPR 2017.</a:t>
            </a:r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>
                <a:sym typeface="+mn-ea"/>
              </a:rPr>
              <a:t>Audio-based Video Generation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965" y="1659255"/>
            <a:ext cx="8792845" cy="336169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3302000" y="6551295"/>
            <a:ext cx="254000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You said that? </a:t>
            </a:r>
            <a:r>
              <a:rPr lang="" altLang="en-US"/>
              <a:t>BMCV 2017</a:t>
            </a:r>
            <a:endParaRPr lang="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>
                <a:sym typeface="+mn-ea"/>
              </a:rPr>
              <a:t>Audio-based </a:t>
            </a:r>
            <a:r>
              <a:rPr lang="" altLang="en-US">
                <a:sym typeface="+mn-ea"/>
              </a:rPr>
              <a:t>V</a:t>
            </a:r>
            <a:r>
              <a:rPr lang="en-US" altLang="en-US">
                <a:sym typeface="+mn-ea"/>
              </a:rPr>
              <a:t>ideo </a:t>
            </a:r>
            <a:r>
              <a:rPr lang="" altLang="en-US">
                <a:sym typeface="+mn-ea"/>
              </a:rPr>
              <a:t>G</a:t>
            </a:r>
            <a:r>
              <a:rPr lang="en-US" altLang="en-US">
                <a:sym typeface="+mn-ea"/>
              </a:rPr>
              <a:t>eneration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5" name="zhouhang_demo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57835" y="1356995"/>
            <a:ext cx="8227695" cy="444690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52400" y="6551295"/>
            <a:ext cx="883793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" altLang="en-US"/>
              <a:t>T</a:t>
            </a:r>
            <a:r>
              <a:rPr lang="en-US"/>
              <a:t>alking face generation by adversarially disentangled audio-visual representation</a:t>
            </a:r>
            <a:r>
              <a:rPr lang="" altLang="en-US"/>
              <a:t>. AAAI 2019</a:t>
            </a:r>
            <a:endParaRPr lang="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>
                <a:sym typeface="+mn-ea"/>
              </a:rPr>
              <a:t>Audio-visual source separation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8860" y="1536700"/>
            <a:ext cx="7066280" cy="436943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776605" y="6336030"/>
            <a:ext cx="76955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Looking to Listen at the Cocktail Party: A Speaker-Independent Audio-Visual Model for Speech Separation</a:t>
            </a:r>
            <a:r>
              <a:rPr lang="" altLang="en-US"/>
              <a:t>. SIGGRPAH 2018</a:t>
            </a:r>
            <a:endParaRPr lang="" altLang="en-US"/>
          </a:p>
        </p:txBody>
      </p:sp>
      <p:sp>
        <p:nvSpPr>
          <p:cNvPr id="7" name="Text Box 6"/>
          <p:cNvSpPr txBox="1"/>
          <p:nvPr/>
        </p:nvSpPr>
        <p:spPr>
          <a:xfrm>
            <a:off x="1921510" y="5906135"/>
            <a:ext cx="540512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https://www.youtube.com/watch?v=rVQVAPiJWKU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dirty="0" smtClean="0">
                <a:sym typeface="+mn-ea"/>
              </a:rPr>
              <a:t>Audio Representations</a:t>
            </a:r>
            <a:r>
              <a:rPr lang="" altLang="en-US" dirty="0" smtClean="0">
                <a:sym typeface="+mn-ea"/>
              </a:rPr>
              <a:t>: Raw Audio Signals</a:t>
            </a:r>
            <a:endParaRPr lang="" alt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 altLang="en-US">
                <a:sym typeface="+mn-ea"/>
              </a:rPr>
              <a:t>Audio data usually stored with </a:t>
            </a:r>
            <a:r>
              <a:rPr lang="" altLang="en-US">
                <a:sym typeface="+mn-ea"/>
              </a:rPr>
              <a:t>information about </a:t>
            </a:r>
            <a:r>
              <a:rPr lang="" altLang="en-US" b="1">
                <a:sym typeface="+mn-ea"/>
              </a:rPr>
              <a:t>Sampling Rate</a:t>
            </a:r>
            <a:r>
              <a:rPr lang="" altLang="en-US">
                <a:sym typeface="+mn-ea"/>
              </a:rPr>
              <a:t> (e.g. 16000 Hz, with 16000 points a second), and </a:t>
            </a:r>
            <a:r>
              <a:rPr lang="" altLang="en-US" b="1">
                <a:sym typeface="+mn-ea"/>
              </a:rPr>
              <a:t>BitsPerSample </a:t>
            </a:r>
            <a:r>
              <a:rPr lang="" altLang="en-US">
                <a:sym typeface="+mn-ea"/>
              </a:rPr>
              <a:t>(The scale that audio is saved, e.g. 2^16 for 16 bit)</a:t>
            </a:r>
            <a:endParaRPr lang="" altLang="en-US"/>
          </a:p>
          <a:p>
            <a:r>
              <a:rPr lang="" altLang="en-US"/>
              <a:t>Raw audio contains important structure at many time-scales with an extremely high sampling rate of over 16000 points a second.</a:t>
            </a:r>
            <a:endParaRPr lang="" altLang="en-US"/>
          </a:p>
          <a:p>
            <a:endParaRPr lang="" altLang="en-US"/>
          </a:p>
          <a:p>
            <a:endParaRPr lang="" altLang="en-US"/>
          </a:p>
          <a:p>
            <a:endParaRPr lang="" altLang="en-US"/>
          </a:p>
          <a:p>
            <a:endParaRPr lang="" altLang="en-US"/>
          </a:p>
          <a:p>
            <a:endParaRPr lang="" altLang="en-US"/>
          </a:p>
          <a:p>
            <a:endParaRPr lang="" altLang="en-US"/>
          </a:p>
          <a:p>
            <a:endParaRPr lang="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5" name="Picture 4" descr="BlogPost-Fig1-Anim-160908-r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9315" y="4391660"/>
            <a:ext cx="4865370" cy="24663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dirty="0" smtClean="0">
                <a:sym typeface="+mn-ea"/>
              </a:rPr>
              <a:t>Audio Representations</a:t>
            </a:r>
            <a:r>
              <a:rPr lang="" altLang="en-US" dirty="0" smtClean="0">
                <a:sym typeface="+mn-ea"/>
              </a:rPr>
              <a:t>: Spectrogram</a:t>
            </a:r>
            <a:endParaRPr lang="" alt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" altLang="en-US"/>
              <a:t>V</a:t>
            </a:r>
            <a:r>
              <a:rPr lang="en-US"/>
              <a:t>isual representation of the spectrum of frequencies of a signal as it varies with time</a:t>
            </a:r>
            <a:r>
              <a:rPr lang="" altLang="en-US"/>
              <a:t>.</a:t>
            </a:r>
            <a:endParaRPr lang="" altLang="en-US"/>
          </a:p>
          <a:p>
            <a:r>
              <a:rPr lang="" altLang="en-US"/>
              <a:t>Short-time Fourier transform (STFT).</a:t>
            </a:r>
            <a:endParaRPr lang="" altLang="en-US"/>
          </a:p>
          <a:p>
            <a:endParaRPr lang="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5" name="Text Box 4"/>
          <p:cNvSpPr txBox="1"/>
          <p:nvPr/>
        </p:nvSpPr>
        <p:spPr>
          <a:xfrm>
            <a:off x="1410970" y="6551295"/>
            <a:ext cx="533019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Tacotron: Towards End-to-End Speech Synthesis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1205" y="2957830"/>
            <a:ext cx="4582795" cy="34372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60" y="3171825"/>
            <a:ext cx="3957320" cy="30460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dirty="0" smtClean="0">
                <a:sym typeface="+mn-ea"/>
              </a:rPr>
              <a:t>Audio Representations</a:t>
            </a:r>
            <a:r>
              <a:rPr lang="en-US" altLang="en-US" dirty="0" smtClean="0">
                <a:sym typeface="+mn-ea"/>
              </a:rPr>
              <a:t>: Spectrogram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85" y="1536700"/>
            <a:ext cx="6142990" cy="4555490"/>
          </a:xfrm>
        </p:spPr>
        <p:txBody>
          <a:bodyPr/>
          <a:p>
            <a:r>
              <a:rPr lang="en-US"/>
              <a:t>Mel-Frequency analysis of speech is based on human perception experiments</a:t>
            </a:r>
            <a:r>
              <a:rPr lang="" altLang="en-US"/>
              <a:t>.</a:t>
            </a:r>
            <a:endParaRPr lang="" altLang="en-US"/>
          </a:p>
          <a:p>
            <a:r>
              <a:rPr lang="" altLang="en-US"/>
              <a:t>Filters are non-uniformly spaced on the frequency axis.</a:t>
            </a:r>
            <a:endParaRPr lang="" altLang="en-US"/>
          </a:p>
          <a:p>
            <a:r>
              <a:rPr lang="" altLang="en-US"/>
              <a:t>Mel-Spectrogram.</a:t>
            </a:r>
            <a:endParaRPr lang="" altLang="en-US"/>
          </a:p>
          <a:p>
            <a:endParaRPr lang="" altLang="en-US"/>
          </a:p>
          <a:p>
            <a:endParaRPr lang="" altLang="en-US"/>
          </a:p>
          <a:p>
            <a:r>
              <a:rPr lang="" altLang="en-US"/>
              <a:t>Mel-Frequency Cepstral Coefficients (MFCC)</a:t>
            </a:r>
            <a:endParaRPr lang="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0005" y="1536700"/>
            <a:ext cx="2753995" cy="174879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461135" y="6551295"/>
            <a:ext cx="622173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http://www.speech.cs.cmu.edu/15-492/slides/03_mfcc.pdf</a:t>
            </a:r>
            <a:endParaRPr lang="en-US"/>
          </a:p>
        </p:txBody>
      </p:sp>
      <p:pic>
        <p:nvPicPr>
          <p:cNvPr id="7" name="Picture 6" descr="inpai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85" y="3601085"/>
            <a:ext cx="1979295" cy="789305"/>
          </a:xfrm>
          <a:prstGeom prst="rect">
            <a:avLst/>
          </a:prstGeom>
        </p:spPr>
      </p:pic>
      <p:pic>
        <p:nvPicPr>
          <p:cNvPr id="98" name="Picture 97" descr="mfc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275" y="5364480"/>
            <a:ext cx="1447165" cy="6438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dirty="0" smtClean="0">
                <a:sym typeface="+mn-ea"/>
              </a:rPr>
              <a:t>Spectrogram </a:t>
            </a:r>
            <a:r>
              <a:rPr lang="" altLang="en-US" dirty="0" smtClean="0">
                <a:sym typeface="+mn-ea"/>
              </a:rPr>
              <a:t>Based </a:t>
            </a:r>
            <a:r>
              <a:rPr lang="" altLang="en-US">
                <a:sym typeface="+mn-ea"/>
              </a:rPr>
              <a:t>S</a:t>
            </a:r>
            <a:r>
              <a:rPr lang="en-US" altLang="en-US">
                <a:sym typeface="+mn-ea"/>
              </a:rPr>
              <a:t>peaker </a:t>
            </a:r>
            <a:r>
              <a:rPr lang="" altLang="en-US">
                <a:sym typeface="+mn-ea"/>
              </a:rPr>
              <a:t>V</a:t>
            </a:r>
            <a:r>
              <a:rPr lang="en-US" altLang="en-US">
                <a:sym typeface="+mn-ea"/>
              </a:rPr>
              <a:t>erification</a:t>
            </a:r>
            <a:endParaRPr lang="" alt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" altLang="en-US"/>
              <a:t>CNN for speaker verification. (Audio classification)</a:t>
            </a:r>
            <a:endParaRPr lang="" altLang="en-US"/>
          </a:p>
          <a:p>
            <a:r>
              <a:rPr lang="" altLang="en-US"/>
              <a:t>Input STFT of size 512 x 300 for 3 seconds of speech.</a:t>
            </a:r>
            <a:endParaRPr lang="" altLang="en-US"/>
          </a:p>
          <a:p>
            <a:endParaRPr lang="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5" name="Text Box 4"/>
          <p:cNvSpPr txBox="1"/>
          <p:nvPr/>
        </p:nvSpPr>
        <p:spPr>
          <a:xfrm>
            <a:off x="1470025" y="6551295"/>
            <a:ext cx="705231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VoxCeleb: a large-scale speaker identification dataset</a:t>
            </a:r>
            <a:r>
              <a:rPr lang="" altLang="en-US"/>
              <a:t>. INTERSPEECH 2017.</a:t>
            </a:r>
            <a:endParaRPr lang="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6580" y="3128010"/>
            <a:ext cx="4757420" cy="2787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55" y="3152775"/>
            <a:ext cx="4208145" cy="21189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dirty="0" smtClean="0">
                <a:sym typeface="+mn-ea"/>
              </a:rPr>
              <a:t>Spectrogram Based </a:t>
            </a:r>
            <a:r>
              <a:rPr lang="" altLang="en-US" dirty="0" smtClean="0">
                <a:sym typeface="+mn-ea"/>
              </a:rPr>
              <a:t>Recognition</a:t>
            </a:r>
            <a:endParaRPr lang="" alt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" altLang="en-US"/>
              <a:t>Speech recognition using biLSTM with attention.</a:t>
            </a:r>
            <a:endParaRPr lang="" altLang="en-US"/>
          </a:p>
          <a:p>
            <a:r>
              <a:rPr lang="" altLang="en-US"/>
              <a:t>MFCC has been used for speech recognition for really long.</a:t>
            </a:r>
            <a:endParaRPr lang="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1540" y="2560320"/>
            <a:ext cx="7360285" cy="389636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378075" y="6551295"/>
            <a:ext cx="438848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" altLang="en-US"/>
              <a:t>Lip reading sentences in the wild. CVPR 2017.</a:t>
            </a:r>
            <a:endParaRPr lang="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dirty="0" smtClean="0">
                <a:sym typeface="+mn-ea"/>
              </a:rPr>
              <a:t>Spectrogram Based </a:t>
            </a:r>
            <a:r>
              <a:rPr lang="" altLang="en-US" dirty="0" smtClean="0">
                <a:sym typeface="+mn-ea"/>
              </a:rPr>
              <a:t>Super Resolution</a:t>
            </a:r>
            <a:endParaRPr lang="" alt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0895" y="2092960"/>
            <a:ext cx="7522210" cy="363791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238885" y="6551295"/>
            <a:ext cx="666623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Audio Super Resolution using Neural Networks</a:t>
            </a:r>
            <a:r>
              <a:rPr lang="" altLang="en-US"/>
              <a:t>. ICLR 2017 workshop</a:t>
            </a:r>
            <a:endParaRPr lang="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" altLang="en-US"/>
              <a:t>End-to-end Text-to-speech (TTS): </a:t>
            </a:r>
            <a:r>
              <a:rPr lang="en-US">
                <a:sym typeface="+mn-ea"/>
              </a:rPr>
              <a:t>Tacotron</a:t>
            </a:r>
            <a:endParaRPr lang="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">
                <a:sym typeface="+mn-ea"/>
              </a:rPr>
              <a:t>E</a:t>
            </a:r>
            <a:r>
              <a:rPr lang="en-US"/>
              <a:t>nd-to-end generative TTS model based on the sequence-to-sequence (seq2seq)</a:t>
            </a:r>
            <a:r>
              <a:rPr lang="" altLang="en-US"/>
              <a:t>.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9100" y="2343785"/>
            <a:ext cx="6061710" cy="3874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8935"/>
            <a:ext cx="2841625" cy="290576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50495" y="6005195"/>
            <a:ext cx="254000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" altLang="en-US"/>
              <a:t>CBHG: </a:t>
            </a:r>
            <a:r>
              <a:rPr lang="en-US"/>
              <a:t>convolution bank + highway networks + B-GRU</a:t>
            </a:r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835785" y="6551295"/>
            <a:ext cx="547243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Tacotron: Towards End-to-End Speech Synthesis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5267</Words>
  <Application>WPS Presentation</Application>
  <PresentationFormat>On-screen Show (4:3)</PresentationFormat>
  <Paragraphs>255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2" baseType="lpstr">
      <vt:lpstr>Arial</vt:lpstr>
      <vt:lpstr>SimSun</vt:lpstr>
      <vt:lpstr>Wingdings</vt:lpstr>
      <vt:lpstr>Arial</vt:lpstr>
      <vt:lpstr>Lato</vt:lpstr>
      <vt:lpstr>Average</vt:lpstr>
      <vt:lpstr>Lato</vt:lpstr>
      <vt:lpstr>Latin Modern Mono Prop</vt:lpstr>
      <vt:lpstr>微软雅黑</vt:lpstr>
      <vt:lpstr>Monospace</vt:lpstr>
      <vt:lpstr>DejaVu Sans</vt:lpstr>
      <vt:lpstr>Arial Unicode MS</vt:lpstr>
      <vt:lpstr>Abyssinica SIL</vt:lpstr>
      <vt:lpstr>Simple Light</vt:lpstr>
      <vt:lpstr>Walking Through Specific Model Designs </vt:lpstr>
      <vt:lpstr>Table of 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More Robust Person Re-identification with Group Consistency and Background-bias Elimination</dc:title>
  <dc:creator/>
  <cp:lastModifiedBy>hzhou</cp:lastModifiedBy>
  <cp:revision>285</cp:revision>
  <dcterms:created xsi:type="dcterms:W3CDTF">2019-03-06T09:57:39Z</dcterms:created>
  <dcterms:modified xsi:type="dcterms:W3CDTF">2019-03-06T09:57:39Z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1033-10.1.0.6634</vt:lpwstr>
  </property>
</Properties>
</file>