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300" r:id="rId5"/>
    <p:sldId id="425" r:id="rId6"/>
    <p:sldId id="369" r:id="rId7"/>
    <p:sldId id="301" r:id="rId8"/>
    <p:sldId id="356" r:id="rId9"/>
    <p:sldId id="370" r:id="rId10"/>
    <p:sldId id="359" r:id="rId11"/>
    <p:sldId id="360" r:id="rId12"/>
    <p:sldId id="361" r:id="rId13"/>
    <p:sldId id="364" r:id="rId14"/>
    <p:sldId id="365" r:id="rId15"/>
    <p:sldId id="428" r:id="rId16"/>
    <p:sldId id="367" r:id="rId17"/>
    <p:sldId id="368" r:id="rId18"/>
    <p:sldId id="429" r:id="rId19"/>
    <p:sldId id="362" r:id="rId20"/>
    <p:sldId id="363" r:id="rId21"/>
    <p:sldId id="437" r:id="rId22"/>
    <p:sldId id="438" r:id="rId23"/>
    <p:sldId id="433" r:id="rId24"/>
    <p:sldId id="432" r:id="rId25"/>
    <p:sldId id="435" r:id="rId26"/>
    <p:sldId id="436" r:id="rId27"/>
    <p:sldId id="434" r:id="rId28"/>
    <p:sldId id="366" r:id="rId29"/>
    <p:sldId id="440" r:id="rId30"/>
    <p:sldId id="439" r:id="rId31"/>
    <p:sldId id="430" r:id="rId32"/>
    <p:sldId id="431" r:id="rId33"/>
  </p:sldIdLst>
  <p:sldSz cx="9144000" cy="6858000" type="screen4x3"/>
  <p:notesSz cx="6858000" cy="9144000"/>
  <p:embeddedFontLst>
    <p:embeddedFont>
      <p:font typeface="Average" charset="0"/>
      <p:regular r:id="rId38"/>
    </p:embeddedFont>
    <p:embeddedFont>
      <p:font typeface="Lato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YANG, Wei" initials="YW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2"/>
    <p:restoredTop sz="94674"/>
  </p:normalViewPr>
  <p:slideViewPr>
    <p:cSldViewPr snapToGrid="0">
      <p:cViewPr varScale="1">
        <p:scale>
          <a:sx n="81" d="100"/>
          <a:sy n="81" d="100"/>
        </p:scale>
        <p:origin x="-1421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6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2" Type="http://schemas.openxmlformats.org/officeDocument/2006/relationships/font" Target="fonts/font5.fntdata"/><Relationship Id="rId41" Type="http://schemas.openxmlformats.org/officeDocument/2006/relationships/font" Target="fonts/font4.fntdata"/><Relationship Id="rId40" Type="http://schemas.openxmlformats.org/officeDocument/2006/relationships/font" Target="fonts/font3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2.fntdata"/><Relationship Id="rId38" Type="http://schemas.openxmlformats.org/officeDocument/2006/relationships/font" Target="fonts/font1.fntdata"/><Relationship Id="rId37" Type="http://schemas.openxmlformats.org/officeDocument/2006/relationships/commentAuthors" Target="commentAuthors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Average"/>
              <a:buNone/>
              <a:defRPr sz="5200">
                <a:latin typeface="Average"/>
                <a:ea typeface="Average"/>
                <a:cs typeface="Average"/>
                <a:sym typeface="Averag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 panose="020F0602020204030203"/>
              <a:buNone/>
              <a:defRPr sz="2800">
                <a:latin typeface="Lato" panose="020F0602020204030203"/>
                <a:ea typeface="Lato" panose="020F0602020204030203"/>
                <a:cs typeface="Lato" panose="020F0602020204030203"/>
                <a:sym typeface="Lato" panose="020F0602020204030203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2" name="Shape 12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2303586" y="361636"/>
            <a:ext cx="4712677" cy="822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Lato" panose="020F0602020204030203"/>
              <a:buNone/>
              <a:defRPr sz="2800">
                <a:latin typeface="Lato" panose="020F0602020204030203"/>
                <a:ea typeface="Lato" panose="020F0602020204030203"/>
                <a:cs typeface="Lato" panose="020F0602020204030203"/>
                <a:sym typeface="Lato" panose="020F0602020204030203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Lato" panose="020F0602020204030203"/>
              <a:buNone/>
              <a:defRPr>
                <a:latin typeface="Lato" panose="020F0602020204030203"/>
                <a:ea typeface="Lato" panose="020F0602020204030203"/>
                <a:cs typeface="Lato" panose="020F0602020204030203"/>
                <a:sym typeface="Lato" panose="020F0602020204030203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Lato" panose="020F0602020204030203"/>
              <a:buNone/>
              <a:defRPr>
                <a:latin typeface="Lato" panose="020F0602020204030203"/>
                <a:ea typeface="Lato" panose="020F0602020204030203"/>
                <a:cs typeface="Lato" panose="020F0602020204030203"/>
                <a:sym typeface="Lato" panose="020F0602020204030203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Lato" panose="020F0602020204030203"/>
              <a:buNone/>
              <a:defRPr>
                <a:latin typeface="Lato" panose="020F0602020204030203"/>
                <a:ea typeface="Lato" panose="020F0602020204030203"/>
                <a:cs typeface="Lato" panose="020F0602020204030203"/>
                <a:sym typeface="Lato" panose="020F0602020204030203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Lato" panose="020F0602020204030203"/>
              <a:buNone/>
              <a:defRPr>
                <a:latin typeface="Lato" panose="020F0602020204030203"/>
                <a:ea typeface="Lato" panose="020F0602020204030203"/>
                <a:cs typeface="Lato" panose="020F0602020204030203"/>
                <a:sym typeface="Lato" panose="020F0602020204030203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Lato" panose="020F0602020204030203"/>
              <a:buNone/>
              <a:defRPr>
                <a:latin typeface="Lato" panose="020F0602020204030203"/>
                <a:ea typeface="Lato" panose="020F0602020204030203"/>
                <a:cs typeface="Lato" panose="020F0602020204030203"/>
                <a:sym typeface="Lato" panose="020F0602020204030203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Lato" panose="020F0602020204030203"/>
              <a:buNone/>
              <a:defRPr>
                <a:latin typeface="Lato" panose="020F0602020204030203"/>
                <a:ea typeface="Lato" panose="020F0602020204030203"/>
                <a:cs typeface="Lato" panose="020F0602020204030203"/>
                <a:sym typeface="Lato" panose="020F0602020204030203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Lato" panose="020F0602020204030203"/>
              <a:buNone/>
              <a:defRPr>
                <a:latin typeface="Lato" panose="020F0602020204030203"/>
                <a:ea typeface="Lato" panose="020F0602020204030203"/>
                <a:cs typeface="Lato" panose="020F0602020204030203"/>
                <a:sym typeface="Lato" panose="020F0602020204030203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Lato" panose="020F0602020204030203"/>
              <a:buNone/>
              <a:defRPr>
                <a:latin typeface="Lato" panose="020F0602020204030203"/>
                <a:ea typeface="Lato" panose="020F0602020204030203"/>
                <a:cs typeface="Lato" panose="020F0602020204030203"/>
                <a:sym typeface="Lato" panose="020F0602020204030203"/>
              </a:defRPr>
            </a:lvl9pPr>
          </a:lstStyle>
          <a:p>
            <a:endParaRPr dirty="0"/>
          </a:p>
        </p:txBody>
      </p:sp>
      <p:sp>
        <p:nvSpPr>
          <p:cNvPr id="18" name="Shape 18"/>
          <p:cNvSpPr txBox="1">
            <a:spLocks noGrp="1"/>
          </p:cNvSpPr>
          <p:nvPr>
            <p:ph type="body" idx="1" hasCustomPrompt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600"/>
              </a:spcAft>
              <a:buClr>
                <a:srgbClr val="434343"/>
              </a:buClr>
              <a:buSzPts val="1800"/>
              <a:buChar char="●"/>
              <a:defRPr sz="2000">
                <a:solidFill>
                  <a:schemeClr val="tx1"/>
                </a:solidFill>
                <a:latin typeface="+mj-lt"/>
              </a:defRPr>
            </a:lvl1pPr>
            <a:lvl2pPr marL="914400" lvl="1" indent="-317500">
              <a:spcBef>
                <a:spcPts val="0"/>
              </a:spcBef>
              <a:spcAft>
                <a:spcPts val="600"/>
              </a:spcAft>
              <a:buClr>
                <a:srgbClr val="434343"/>
              </a:buClr>
              <a:buSzPts val="1400"/>
              <a:buFont typeface="Arial" panose="02080604020202020204" pitchFamily="34" charset="0"/>
              <a:buChar char="−"/>
              <a:defRPr>
                <a:solidFill>
                  <a:schemeClr val="tx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r>
              <a:rPr lang="en-US" dirty="0" smtClean="0"/>
              <a:t> </a:t>
            </a:r>
            <a:endParaRPr lang="en-US" dirty="0" smtClean="0"/>
          </a:p>
          <a:p>
            <a:pPr lvl="1"/>
            <a:r>
              <a:rPr lang="en-US" dirty="0" smtClean="0"/>
              <a:t> </a:t>
            </a:r>
            <a:endParaRPr dirty="0"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20" name="Shape 20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6251335" y="89737"/>
            <a:ext cx="2823851" cy="503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 panose="020F0602020204030203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Shape 24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6" name="Shape 20"/>
          <p:cNvPicPr preferRelativeResize="0"/>
          <p:nvPr userDrawn="1"/>
        </p:nvPicPr>
        <p:blipFill>
          <a:blip r:embed="rId2"/>
          <a:stretch>
            <a:fillRect/>
          </a:stretch>
        </p:blipFill>
        <p:spPr>
          <a:xfrm>
            <a:off x="6251335" y="89737"/>
            <a:ext cx="2823851" cy="503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Lato" panose="020F0602020204030203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5" name="Shape 20"/>
          <p:cNvPicPr preferRelativeResize="0"/>
          <p:nvPr userDrawn="1"/>
        </p:nvPicPr>
        <p:blipFill>
          <a:blip r:embed="rId2"/>
          <a:stretch>
            <a:fillRect/>
          </a:stretch>
        </p:blipFill>
        <p:spPr>
          <a:xfrm>
            <a:off x="6251335" y="89737"/>
            <a:ext cx="2823851" cy="503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4" name="Shape 20"/>
          <p:cNvPicPr preferRelativeResize="0"/>
          <p:nvPr userDrawn="1"/>
        </p:nvPicPr>
        <p:blipFill>
          <a:blip r:embed="rId2"/>
          <a:stretch>
            <a:fillRect/>
          </a:stretch>
        </p:blipFill>
        <p:spPr>
          <a:xfrm>
            <a:off x="6251335" y="89737"/>
            <a:ext cx="2823851" cy="503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9" name="Shape 3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0" name="Shape 40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7" name="Shape 20"/>
          <p:cNvPicPr preferRelativeResize="0"/>
          <p:nvPr userDrawn="1"/>
        </p:nvPicPr>
        <p:blipFill>
          <a:blip r:embed="rId2"/>
          <a:stretch>
            <a:fillRect/>
          </a:stretch>
        </p:blipFill>
        <p:spPr>
          <a:xfrm>
            <a:off x="6251335" y="89737"/>
            <a:ext cx="2823851" cy="503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4" name="Shape 20"/>
          <p:cNvPicPr preferRelativeResize="0"/>
          <p:nvPr userDrawn="1"/>
        </p:nvPicPr>
        <p:blipFill>
          <a:blip r:embed="rId2"/>
          <a:stretch>
            <a:fillRect/>
          </a:stretch>
        </p:blipFill>
        <p:spPr>
          <a:xfrm>
            <a:off x="6251335" y="89737"/>
            <a:ext cx="2823851" cy="503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5" name="Shape 20"/>
          <p:cNvPicPr preferRelativeResize="0"/>
          <p:nvPr userDrawn="1"/>
        </p:nvPicPr>
        <p:blipFill>
          <a:blip r:embed="rId2"/>
          <a:stretch>
            <a:fillRect/>
          </a:stretch>
        </p:blipFill>
        <p:spPr>
          <a:xfrm>
            <a:off x="6251335" y="89737"/>
            <a:ext cx="2823851" cy="503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602020204030203" charset="0"/>
          <a:ea typeface="Lato" panose="020F0602020204030203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tx1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ctrTitle"/>
          </p:nvPr>
        </p:nvSpPr>
        <p:spPr>
          <a:xfrm>
            <a:off x="311708" y="1420119"/>
            <a:ext cx="8520600" cy="23223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 smtClean="0"/>
              <a:t>Walking </a:t>
            </a:r>
            <a:r>
              <a:rPr lang="en-US" altLang="en-GB" sz="3600" dirty="0" smtClean="0"/>
              <a:t>T</a:t>
            </a:r>
            <a:r>
              <a:rPr lang="en-GB" sz="3600" dirty="0" smtClean="0"/>
              <a:t>hrough </a:t>
            </a:r>
            <a:r>
              <a:rPr lang="en-US" altLang="en-GB" sz="3600" dirty="0" smtClean="0"/>
              <a:t>Specific</a:t>
            </a:r>
            <a:br>
              <a:rPr lang="en-US" altLang="en-GB" sz="3600" dirty="0" smtClean="0"/>
            </a:br>
            <a:r>
              <a:rPr lang="en-US" altLang="en-GB" sz="3600" dirty="0" smtClean="0"/>
              <a:t>M</a:t>
            </a:r>
            <a:r>
              <a:rPr lang="en-GB" sz="3600" dirty="0" smtClean="0"/>
              <a:t>odel </a:t>
            </a:r>
            <a:r>
              <a:rPr lang="en-US" altLang="en-GB" sz="3600" dirty="0" smtClean="0"/>
              <a:t>Designs</a:t>
            </a:r>
            <a:r>
              <a:rPr lang="en-GB" sz="3600" dirty="0" smtClean="0"/>
              <a:t> </a:t>
            </a:r>
            <a:endParaRPr lang="en-GB" sz="3600" dirty="0" smtClean="0"/>
          </a:p>
        </p:txBody>
      </p:sp>
      <p:sp>
        <p:nvSpPr>
          <p:cNvPr id="56" name="Shape 56"/>
          <p:cNvSpPr txBox="1">
            <a:spLocks noGrp="1"/>
          </p:cNvSpPr>
          <p:nvPr>
            <p:ph type="subTitle" idx="1"/>
          </p:nvPr>
        </p:nvSpPr>
        <p:spPr>
          <a:xfrm>
            <a:off x="311700" y="4350725"/>
            <a:ext cx="8520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sz="2000" dirty="0" smtClean="0">
                <a:solidFill>
                  <a:srgbClr val="434343"/>
                </a:solidFill>
              </a:rPr>
              <a:t>ELEG5491: Introduction to Deep Learning</a:t>
            </a:r>
            <a:endParaRPr sz="2000" dirty="0" smtClean="0">
              <a:solidFill>
                <a:srgbClr val="434343"/>
              </a:solidFill>
            </a:endParaRPr>
          </a:p>
          <a:p>
            <a:pPr marL="0" lv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2000" dirty="0" smtClean="0">
              <a:solidFill>
                <a:srgbClr val="434343"/>
              </a:solidFill>
            </a:endParaRPr>
          </a:p>
          <a:p>
            <a:pPr marL="0" lv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2000" dirty="0" smtClean="0">
                <a:solidFill>
                  <a:srgbClr val="434343"/>
                </a:solidFill>
              </a:rPr>
              <a:t>Hang Zhou</a:t>
            </a:r>
            <a:endParaRPr lang="en-GB" sz="2000" dirty="0" smtClean="0">
              <a:solidFill>
                <a:srgbClr val="434343"/>
              </a:solidFill>
            </a:endParaRPr>
          </a:p>
          <a:p>
            <a:pPr marL="0" lv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43434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 dirty="0" smtClean="0">
                <a:sym typeface="+mn-ea"/>
              </a:rPr>
              <a:t>U-Net for </a:t>
            </a:r>
            <a:r>
              <a:rPr lang="" altLang="en-US" dirty="0" smtClean="0">
                <a:sym typeface="+mn-ea"/>
              </a:rPr>
              <a:t>S</a:t>
            </a:r>
            <a:r>
              <a:rPr lang="en-US" altLang="en-US" dirty="0" smtClean="0">
                <a:sym typeface="+mn-ea"/>
              </a:rPr>
              <a:t>ource </a:t>
            </a:r>
            <a:r>
              <a:rPr lang="" altLang="en-US" dirty="0" smtClean="0">
                <a:sym typeface="+mn-ea"/>
              </a:rPr>
              <a:t>S</a:t>
            </a:r>
            <a:r>
              <a:rPr lang="en-US" altLang="en-US" dirty="0" smtClean="0">
                <a:sym typeface="+mn-ea"/>
              </a:rPr>
              <a:t>eparation</a:t>
            </a:r>
            <a:endParaRPr lang="en-US" altLang="en-US" dirty="0" smtClean="0">
              <a:sym typeface="+mn-e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en-US" altLang="en-US"/>
              <a:t>U-Net operates on spectrograms for audio source separation,</a:t>
            </a:r>
            <a:endParaRPr lang="en-US" altLang="en-US"/>
          </a:p>
          <a:p>
            <a:pPr marL="114300" indent="0">
              <a:buNone/>
            </a:pPr>
            <a:r>
              <a:rPr lang="en-US" altLang="en-US"/>
              <a:t>and combines with vision masks for visual grounding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8975" y="2514600"/>
            <a:ext cx="7783195" cy="331660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974340" y="6551295"/>
            <a:ext cx="353187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/>
              <a:t>The Sound of Pixels</a:t>
            </a:r>
            <a:r>
              <a:rPr lang="en-US" altLang="en-US"/>
              <a:t>.</a:t>
            </a:r>
            <a:r>
              <a:rPr lang="en-US"/>
              <a:t> </a:t>
            </a:r>
            <a:r>
              <a:rPr lang="en-US" altLang="en-US"/>
              <a:t>ECCV 2018</a:t>
            </a:r>
            <a:endParaRPr lang="en-US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>
                <a:sym typeface="+mn-ea"/>
              </a:rPr>
              <a:t>Learning to Refine Object Segments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en-US" altLang="en-US"/>
              <a:t>Skip connection with refinement module for segmentation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7635" y="2411095"/>
            <a:ext cx="6022975" cy="321119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317750" y="6551295"/>
            <a:ext cx="4509135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>
                <a:sym typeface="+mn-ea"/>
              </a:rPr>
              <a:t>Learning to Refine Object Segments</a:t>
            </a:r>
            <a:r>
              <a:rPr lang="en-US" altLang="en-US">
                <a:sym typeface="+mn-ea"/>
              </a:rPr>
              <a:t>.</a:t>
            </a:r>
            <a:r>
              <a:rPr lang="en-US">
                <a:sym typeface="+mn-ea"/>
              </a:rPr>
              <a:t> </a:t>
            </a:r>
            <a:r>
              <a:rPr lang="en-US" altLang="en-US">
                <a:sym typeface="+mn-ea"/>
              </a:rPr>
              <a:t>ECCV 2016</a:t>
            </a:r>
            <a:endParaRPr lang="en-US" altLang="en-US"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>
                <a:sym typeface="+mn-ea"/>
              </a:rPr>
              <a:t>Pyramid Refinement for Segmentation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pPr marL="114300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5" name="Text Box 4"/>
          <p:cNvSpPr txBox="1"/>
          <p:nvPr/>
        </p:nvSpPr>
        <p:spPr>
          <a:xfrm>
            <a:off x="401320" y="6551295"/>
            <a:ext cx="843089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/>
              <a:t>Laplacian Pyramid Reconstruction and Refinement for Semantic Segmentation</a:t>
            </a:r>
            <a:r>
              <a:rPr lang="en-US" altLang="en-US"/>
              <a:t>.</a:t>
            </a:r>
            <a:r>
              <a:rPr lang="en-US"/>
              <a:t> </a:t>
            </a:r>
            <a:r>
              <a:rPr lang="en-US" altLang="en-US"/>
              <a:t>ECCV 2016</a:t>
            </a:r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5210" y="1555115"/>
            <a:ext cx="7054215" cy="45370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>
                <a:sym typeface="+mn-ea"/>
              </a:rPr>
              <a:t>Human Pose Estimation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en-US">
                <a:sym typeface="+mn-ea"/>
              </a:rPr>
              <a:t>Given a single RGB image, we wish to determine the precise pixel location of important keypoints of the body.  </a:t>
            </a:r>
            <a:endParaRPr lang="en-US"/>
          </a:p>
          <a:p>
            <a:r>
              <a:rPr lang="" altLang="en-US">
                <a:sym typeface="+mn-ea"/>
              </a:rPr>
              <a:t>U</a:t>
            </a:r>
            <a:r>
              <a:rPr lang="en-US">
                <a:sym typeface="+mn-ea"/>
              </a:rPr>
              <a:t>seful higher  level  tasks  like </a:t>
            </a:r>
            <a:r>
              <a:rPr lang="" altLang="en-US">
                <a:sym typeface="+mn-ea"/>
              </a:rPr>
              <a:t>action </a:t>
            </a:r>
            <a:r>
              <a:rPr lang="en-US">
                <a:sym typeface="+mn-ea"/>
              </a:rPr>
              <a:t>recognition, and also serves as a fundamental tool in fields such as human-computer interaction and animation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1785" y="4148455"/>
            <a:ext cx="6682105" cy="2069465"/>
          </a:xfrm>
          <a:prstGeom prst="rect">
            <a:avLst/>
          </a:prstGeom>
        </p:spPr>
      </p:pic>
      <p:pic>
        <p:nvPicPr>
          <p:cNvPr id="7" name="Picture 6" descr="pos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8310" y="3429000"/>
            <a:ext cx="2222500" cy="296418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85" y="593090"/>
            <a:ext cx="8578850" cy="763905"/>
          </a:xfrm>
        </p:spPr>
        <p:txBody>
          <a:bodyPr/>
          <a:p>
            <a:r>
              <a:rPr lang="en-US">
                <a:sym typeface="+mn-ea"/>
              </a:rPr>
              <a:t>Stacked Hourglass for Human Pose Estimation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en-US"/>
              <a:t>The network captures and consolidates information across all scales of the image.</a:t>
            </a:r>
            <a:endParaRPr lang="en-US"/>
          </a:p>
          <a:p>
            <a:r>
              <a:rPr lang="en-US"/>
              <a:t>This allows for repeated bottom-up, top-down inference across scales</a:t>
            </a:r>
            <a:endParaRPr lang="en-US"/>
          </a:p>
          <a:p>
            <a:pPr marL="114300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5" name="Text Box 4"/>
          <p:cNvSpPr txBox="1"/>
          <p:nvPr/>
        </p:nvSpPr>
        <p:spPr>
          <a:xfrm>
            <a:off x="1297940" y="6551295"/>
            <a:ext cx="654812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/>
              <a:t>Stacked Hourglass Networks for Human Pose Estimation</a:t>
            </a:r>
            <a:r>
              <a:rPr lang="en-US" altLang="en-US"/>
              <a:t>. ECCV 2016</a:t>
            </a:r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1245" y="3726180"/>
            <a:ext cx="7001510" cy="262318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2050" y="1407160"/>
            <a:ext cx="6820535" cy="2773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>
                <a:sym typeface="+mn-ea"/>
              </a:rPr>
              <a:t>Stacked Hourglass for Human Pose Estimation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en-US"/>
              <a:t>Layer Implementation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Intermediate Supervision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325" y="4797425"/>
            <a:ext cx="5212715" cy="17811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999003" y="1670842"/>
            <a:ext cx="5050730" cy="4151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574513"/>
            <a:ext cx="8520600" cy="763600"/>
          </a:xfrm>
        </p:spPr>
        <p:txBody>
          <a:bodyPr/>
          <a:lstStyle/>
          <a:p>
            <a:r>
              <a:rPr lang="" altLang="en-US" dirty="0" smtClean="0"/>
              <a:t>Review: </a:t>
            </a:r>
            <a:r>
              <a:rPr lang="en-US" dirty="0" smtClean="0"/>
              <a:t>Faster R-CNN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0" y="6564342"/>
            <a:ext cx="83710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Ren</a:t>
            </a:r>
            <a:r>
              <a:rPr lang="en-US" sz="1200" dirty="0" smtClean="0"/>
              <a:t> et al, “Faster R-CNN: Towards Real-Time Object Detection with Region Proposal Networks”, NIPS 2015</a:t>
            </a:r>
            <a:endParaRPr lang="en-US" sz="1200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311700" y="1536633"/>
            <a:ext cx="4175459" cy="4555200"/>
          </a:xfrm>
        </p:spPr>
        <p:txBody>
          <a:bodyPr/>
          <a:lstStyle/>
          <a:p>
            <a:r>
              <a:rPr lang="en-US" dirty="0" smtClean="0"/>
              <a:t>Make CNN do proposals! </a:t>
            </a:r>
            <a:endParaRPr lang="en-US" dirty="0" smtClean="0"/>
          </a:p>
          <a:p>
            <a:r>
              <a:rPr lang="en-US" dirty="0" smtClean="0"/>
              <a:t>Insert </a:t>
            </a:r>
            <a:r>
              <a:rPr lang="en-US" b="1" dirty="0" smtClean="0"/>
              <a:t>Region Proposal Network (RPN) to predict </a:t>
            </a:r>
            <a:r>
              <a:rPr lang="en-US" dirty="0" smtClean="0"/>
              <a:t>proposals from features</a:t>
            </a:r>
            <a:endParaRPr lang="en-US" dirty="0" smtClean="0"/>
          </a:p>
          <a:p>
            <a:r>
              <a:rPr lang="en-US" dirty="0" smtClean="0"/>
              <a:t>Jointly train with 4 losses:</a:t>
            </a:r>
            <a:endParaRPr lang="en-US" dirty="0" smtClean="0"/>
          </a:p>
          <a:p>
            <a:pPr lvl="1"/>
            <a:r>
              <a:rPr lang="en-US" sz="1800" dirty="0" smtClean="0"/>
              <a:t>RPN classify object / not object</a:t>
            </a:r>
            <a:endParaRPr lang="en-US" sz="1800" dirty="0" smtClean="0"/>
          </a:p>
          <a:p>
            <a:pPr lvl="1"/>
            <a:r>
              <a:rPr lang="en-US" sz="1800" dirty="0" smtClean="0"/>
              <a:t>RPN regress box coordinates</a:t>
            </a:r>
            <a:endParaRPr lang="en-US" sz="1800" dirty="0" smtClean="0"/>
          </a:p>
          <a:p>
            <a:pPr lvl="1"/>
            <a:r>
              <a:rPr lang="en-US" sz="1800" dirty="0" smtClean="0"/>
              <a:t>Final classification score (object classes)</a:t>
            </a:r>
            <a:endParaRPr lang="en-US" sz="1800" dirty="0" smtClean="0"/>
          </a:p>
          <a:p>
            <a:pPr lvl="1"/>
            <a:r>
              <a:rPr lang="en-US" sz="1800" dirty="0" smtClean="0"/>
              <a:t>Final box coordinates</a:t>
            </a:r>
            <a:endParaRPr lang="en-US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 dirty="0" smtClean="0">
                <a:sym typeface="+mn-ea"/>
              </a:rPr>
              <a:t>Feature Pyramid Networks for Object Detection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85" y="1536700"/>
            <a:ext cx="4587240" cy="4555490"/>
          </a:xfrm>
        </p:spPr>
        <p:txBody>
          <a:bodyPr/>
          <a:p>
            <a:r>
              <a:rPr lang="en-US" altLang="en-US"/>
              <a:t>Aim: to recognize objects at vastly different scales.</a:t>
            </a:r>
            <a:endParaRPr lang="en-US" altLang="en-US"/>
          </a:p>
          <a:p>
            <a:r>
              <a:rPr lang="en-US" altLang="en-US"/>
              <a:t>Pyramids are scale-invariant: an object’s scale change is offset by shifting its level in the pyramid. </a:t>
            </a:r>
            <a:endParaRPr lang="en-US" altLang="en-US"/>
          </a:p>
          <a:p>
            <a:r>
              <a:rPr lang="en-US" altLang="en-US"/>
              <a:t>C</a:t>
            </a:r>
            <a:r>
              <a:rPr lang="en-US"/>
              <a:t>ombines low-resolution, semantically strong features with high-resolution, semantically weak features via a top-down pathway and lateral connections</a:t>
            </a:r>
            <a:r>
              <a:rPr lang="en-US" altLang="en-US"/>
              <a:t>.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0" y="1356995"/>
            <a:ext cx="4451350" cy="447802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353185" y="6551295"/>
            <a:ext cx="677291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dirty="0" smtClean="0">
                <a:sym typeface="+mn-ea"/>
              </a:rPr>
              <a:t>Feature Pyramid Networks for Object Detection. CVPR 2017</a:t>
            </a:r>
            <a:endParaRPr lang="en-US" altLang="en-US" dirty="0" smtClean="0">
              <a:sym typeface="+mn-e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0" y="1155065"/>
            <a:ext cx="4484370" cy="35090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 dirty="0" smtClean="0">
                <a:sym typeface="+mn-ea"/>
              </a:rPr>
              <a:t>Feature Pyramid Networks for Object Detection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85" y="1536700"/>
            <a:ext cx="4998085" cy="4555490"/>
          </a:xfrm>
        </p:spPr>
        <p:txBody>
          <a:bodyPr/>
          <a:p>
            <a:r>
              <a:rPr lang="en-US" altLang="en-US" b="1"/>
              <a:t>Bottom-up pathway.</a:t>
            </a:r>
            <a:r>
              <a:rPr lang="en-US" altLang="en-US"/>
              <a:t> The bottom-up pathway is the feed-forward computation of the backbone ConvNet</a:t>
            </a:r>
            <a:endParaRPr lang="en-US" altLang="en-US"/>
          </a:p>
          <a:p>
            <a:r>
              <a:rPr lang="en-US" altLang="en-US" b="1"/>
              <a:t>Top-down pathway and lateral connections.</a:t>
            </a:r>
            <a:r>
              <a:rPr lang="en-US" altLang="en-US"/>
              <a:t> The top-down pathway hallucinates higher resolution features by upsampling spatially coarser</a:t>
            </a:r>
            <a:r>
              <a:rPr lang="" altLang="en-US"/>
              <a:t>.</a:t>
            </a:r>
            <a:endParaRPr lang="en-US" altLang="en-US"/>
          </a:p>
          <a:p>
            <a:r>
              <a:rPr lang="en-US" altLang="en-US"/>
              <a:t>P</a:t>
            </a:r>
            <a:r>
              <a:rPr lang="en-US"/>
              <a:t>redictions are independently made on each level</a:t>
            </a:r>
            <a:r>
              <a:rPr lang="" altLang="en-US"/>
              <a:t>.</a:t>
            </a:r>
            <a:endParaRPr lang="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0480" y="4676140"/>
            <a:ext cx="3195320" cy="206629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dirty="0" smtClean="0">
                <a:sym typeface="+mn-ea"/>
              </a:rPr>
              <a:t>Common </a:t>
            </a:r>
            <a:r>
              <a:rPr lang="" altLang="en-US" dirty="0" smtClean="0">
                <a:sym typeface="+mn-ea"/>
              </a:rPr>
              <a:t>Features</a:t>
            </a:r>
            <a:endParaRPr lang="" altLang="en-US" dirty="0" smtClean="0">
              <a:sym typeface="+mn-e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" altLang="en-US"/>
              <a:t>E</a:t>
            </a:r>
            <a:r>
              <a:rPr lang="en-US" altLang="en-US"/>
              <a:t>ncoder</a:t>
            </a:r>
            <a:r>
              <a:rPr lang="" altLang="en-US"/>
              <a:t>-Decoder</a:t>
            </a:r>
            <a:r>
              <a:rPr lang="en-US" altLang="en-US"/>
              <a:t> with skip connections</a:t>
            </a:r>
            <a:r>
              <a:rPr lang="" altLang="en-US"/>
              <a:t>.</a:t>
            </a:r>
            <a:endParaRPr lang="en-US" altLang="en-US"/>
          </a:p>
          <a:p>
            <a:r>
              <a:rPr lang="" altLang="en-US"/>
              <a:t>Operating at different feature / image scales.</a:t>
            </a:r>
            <a:endParaRPr lang="en-US" altLang="en-US"/>
          </a:p>
          <a:p>
            <a:r>
              <a:rPr lang="en-US" altLang="en-US"/>
              <a:t>Appliable for almost all pixel level prediction tasks:</a:t>
            </a:r>
            <a:endParaRPr lang="en-US" altLang="en-US"/>
          </a:p>
          <a:p>
            <a:pPr lvl="1"/>
            <a:r>
              <a:rPr lang="en-US" altLang="en-US"/>
              <a:t>Segmentation</a:t>
            </a:r>
            <a:endParaRPr lang="en-US" altLang="en-US"/>
          </a:p>
          <a:p>
            <a:pPr lvl="1"/>
            <a:r>
              <a:rPr lang="en-US" altLang="en-US"/>
              <a:t>Detection</a:t>
            </a:r>
            <a:endParaRPr lang="en-US" altLang="en-US"/>
          </a:p>
          <a:p>
            <a:pPr lvl="1"/>
            <a:r>
              <a:rPr lang="en-US" altLang="en-US"/>
              <a:t>Optical flow</a:t>
            </a:r>
            <a:endParaRPr lang="en-US" altLang="en-US"/>
          </a:p>
          <a:p>
            <a:pPr lvl="1"/>
            <a:r>
              <a:rPr lang="en-US" altLang="en-US"/>
              <a:t>Depth and disperity</a:t>
            </a:r>
            <a:endParaRPr lang="en-US" altLang="en-US"/>
          </a:p>
          <a:p>
            <a:pPr lvl="1"/>
            <a:r>
              <a:rPr lang="en-US" altLang="en-US"/>
              <a:t>Image translation</a:t>
            </a:r>
            <a:endParaRPr lang="en-US" altLang="en-US"/>
          </a:p>
          <a:p>
            <a:pPr lvl="1"/>
            <a:r>
              <a:rPr lang="en-US" altLang="en-US"/>
              <a:t>Video interpolation</a:t>
            </a:r>
            <a:endParaRPr lang="en-US" altLang="en-US"/>
          </a:p>
          <a:p>
            <a:pPr lvl="1"/>
            <a:r>
              <a:rPr lang="en-US" altLang="en-US"/>
              <a:t>Voice convertion</a:t>
            </a:r>
            <a:endParaRPr lang="en-US" altLang="en-US"/>
          </a:p>
          <a:p>
            <a:pPr lvl="1"/>
            <a:r>
              <a:rPr lang="en-US" altLang="en-US"/>
              <a:t>Speech separation</a:t>
            </a:r>
            <a:endParaRPr lang="en-US" altLang="en-US"/>
          </a:p>
          <a:p>
            <a:pPr lvl="1"/>
            <a:r>
              <a:rPr lang="en-US" altLang="en-US"/>
              <a:t>All kinds of low-level vision problems</a:t>
            </a:r>
            <a:endParaRPr lang="en-US" altLang="en-US"/>
          </a:p>
          <a:p>
            <a:pPr lvl="1"/>
            <a:r>
              <a:rPr lang="en-US" altLang="en-US"/>
              <a:t>and many more...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574513"/>
            <a:ext cx="8520600" cy="763600"/>
          </a:xfrm>
        </p:spPr>
        <p:txBody>
          <a:bodyPr/>
          <a:lstStyle/>
          <a:p>
            <a:r>
              <a:rPr lang="en-US" dirty="0" smtClean="0"/>
              <a:t>Table of Contents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altLang="en-US" sz="2800" dirty="0" smtClean="0"/>
              <a:t>U-Net</a:t>
            </a:r>
            <a:r>
              <a:rPr lang="en-US" sz="2800" dirty="0" smtClean="0"/>
              <a:t> </a:t>
            </a:r>
            <a:endParaRPr lang="en-US" sz="2800" dirty="0" smtClean="0"/>
          </a:p>
          <a:p>
            <a:pPr>
              <a:spcAft>
                <a:spcPts val="1200"/>
              </a:spcAft>
            </a:pPr>
            <a:r>
              <a:rPr lang="en-US" sz="2800" dirty="0" smtClean="0">
                <a:sym typeface="+mn-ea"/>
              </a:rPr>
              <a:t>M</a:t>
            </a:r>
            <a:r>
              <a:rPr altLang="en-US" sz="2800" dirty="0" smtClean="0">
                <a:sym typeface="+mn-ea"/>
              </a:rPr>
              <a:t>ultiple </a:t>
            </a:r>
            <a:r>
              <a:rPr lang="en-US" sz="2800" dirty="0" smtClean="0">
                <a:sym typeface="+mn-ea"/>
              </a:rPr>
              <a:t>L</a:t>
            </a:r>
            <a:r>
              <a:rPr altLang="en-US" sz="2800" dirty="0" smtClean="0">
                <a:sym typeface="+mn-ea"/>
              </a:rPr>
              <a:t>ayers</a:t>
            </a:r>
            <a:r>
              <a:rPr lang="en-US" altLang="en-US" sz="2800" dirty="0" smtClean="0">
                <a:sym typeface="+mn-ea"/>
              </a:rPr>
              <a:t> Refinement</a:t>
            </a:r>
            <a:endParaRPr lang="en-US" altLang="en-US" sz="2800" dirty="0" smtClean="0">
              <a:sym typeface="+mn-ea"/>
            </a:endParaRPr>
          </a:p>
          <a:p>
            <a:pPr>
              <a:spcAft>
                <a:spcPts val="1200"/>
              </a:spcAft>
            </a:pPr>
            <a:r>
              <a:rPr lang="en-US" altLang="en-US" sz="2800" dirty="0" smtClean="0">
                <a:sym typeface="+mn-ea"/>
              </a:rPr>
              <a:t>Feature Pyramid</a:t>
            </a:r>
            <a:endParaRPr lang="en-US" altLang="en-US" sz="2800" dirty="0" smtClean="0">
              <a:sym typeface="+mn-ea"/>
            </a:endParaRPr>
          </a:p>
          <a:p>
            <a:pPr>
              <a:spcAft>
                <a:spcPts val="1200"/>
              </a:spcAft>
            </a:pPr>
            <a:r>
              <a:rPr lang="" altLang="en-US" sz="2800" dirty="0" smtClean="0">
                <a:sym typeface="+mn-ea"/>
              </a:rPr>
              <a:t>Applications</a:t>
            </a:r>
            <a:endParaRPr lang="en-US" altLang="en-US" sz="2800" dirty="0" smtClean="0">
              <a:sym typeface="+mn-ea"/>
            </a:endParaRPr>
          </a:p>
          <a:p>
            <a:pPr marL="114300" indent="0">
              <a:spcAft>
                <a:spcPts val="1200"/>
              </a:spcAft>
              <a:buNone/>
            </a:pPr>
            <a:endParaRPr lang="en-US" sz="2400" dirty="0" smtClean="0"/>
          </a:p>
          <a:p>
            <a:pPr>
              <a:spcAft>
                <a:spcPts val="1200"/>
              </a:spcAft>
            </a:pPr>
            <a:endParaRPr lang="en-US" alt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" dirty="0" smtClean="0">
                <a:sym typeface="+mn-ea"/>
              </a:rPr>
              <a:t>Adventages</a:t>
            </a:r>
            <a:endParaRPr lang="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en-US" altLang="en-US"/>
              <a:t>S</a:t>
            </a:r>
            <a:r>
              <a:rPr lang="en-US"/>
              <a:t>patial information lost during maxpooling can in part be recovered by unpooling and deconvolution</a:t>
            </a:r>
            <a:endParaRPr lang="en-US"/>
          </a:p>
          <a:p>
            <a:r>
              <a:rPr lang="en-US" altLang="en-US"/>
              <a:t>A</a:t>
            </a:r>
            <a:r>
              <a:rPr lang="en-US"/>
              <a:t>ctivation maps at lower-levels of the CNN hierarchy contain higher spatial resolution information.</a:t>
            </a:r>
            <a:endParaRPr lang="en-US"/>
          </a:p>
          <a:p>
            <a:r>
              <a:rPr lang="en-US" altLang="en-US"/>
              <a:t>Objects at different scales can be handled.</a:t>
            </a:r>
            <a:endParaRPr lang="en-US" altLang="en-US"/>
          </a:p>
          <a:p>
            <a:r>
              <a:rPr lang="en-US" altLang="en-US"/>
              <a:t>Searching space of the following modules can be reduced. 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>
                <a:sym typeface="+mn-ea"/>
              </a:rPr>
              <a:t>Pyramid </a:t>
            </a:r>
            <a:r>
              <a:rPr lang="" altLang="en-US">
                <a:sym typeface="+mn-ea"/>
              </a:rPr>
              <a:t>for </a:t>
            </a:r>
            <a:r>
              <a:rPr lang="en-US">
                <a:sym typeface="+mn-ea"/>
              </a:rPr>
              <a:t>Scene Parsing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en-US"/>
              <a:t>Scene Parsing is the strictly segmentation approach to scene labeling</a:t>
            </a:r>
            <a:r>
              <a:rPr lang="" altLang="en-US"/>
              <a:t>. For semantic segmentation, the algorithm is intended to segment only the objects it knows.</a:t>
            </a:r>
            <a:endParaRPr lang="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5" name="Text Box 4"/>
          <p:cNvSpPr txBox="1"/>
          <p:nvPr/>
        </p:nvSpPr>
        <p:spPr>
          <a:xfrm>
            <a:off x="2023745" y="6551295"/>
            <a:ext cx="462407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/>
              <a:t>Pyramid Scene Parsing Network</a:t>
            </a:r>
            <a:r>
              <a:rPr lang="" altLang="en-US"/>
              <a:t>. CVPR 2016</a:t>
            </a:r>
            <a:endParaRPr lang="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4515" y="3061335"/>
            <a:ext cx="8350250" cy="325183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>
                <a:sym typeface="+mn-ea"/>
              </a:rPr>
              <a:t>Feature Pyramids </a:t>
            </a:r>
            <a:r>
              <a:rPr lang="" altLang="en-US">
                <a:sym typeface="+mn-ea"/>
              </a:rPr>
              <a:t>with Hourglass for Pose Estimation</a:t>
            </a:r>
            <a:endParaRPr lang="" altLang="en-US">
              <a:sym typeface="+mn-e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" altLang="en-US"/>
              <a:t>Tackle s</a:t>
            </a:r>
            <a:r>
              <a:rPr lang="en-US"/>
              <a:t>cale variations of human body parts when camera view changes or severe foreshortening happens</a:t>
            </a:r>
            <a:r>
              <a:rPr lang="" altLang="en-US"/>
              <a:t>.</a:t>
            </a:r>
            <a:endParaRPr lang="" altLang="en-US"/>
          </a:p>
          <a:p>
            <a:r>
              <a:rPr lang="" altLang="en-US"/>
              <a:t>Propose Pyramid Residual Module, which enhances the invariance in scales of deep models by learning feature pyramid.</a:t>
            </a:r>
            <a:endParaRPr lang="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5" name="Text Box 4"/>
          <p:cNvSpPr txBox="1"/>
          <p:nvPr/>
        </p:nvSpPr>
        <p:spPr>
          <a:xfrm>
            <a:off x="1294130" y="6551295"/>
            <a:ext cx="655637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/>
              <a:t>Learning Feature Pyramids for Human Pose Estimation</a:t>
            </a:r>
            <a:r>
              <a:rPr lang="" altLang="en-US"/>
              <a:t>. ICCV 2017</a:t>
            </a:r>
            <a:endParaRPr lang="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0375" y="3429000"/>
            <a:ext cx="3001645" cy="31229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440" y="3790950"/>
            <a:ext cx="5500370" cy="203962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" altLang="en-US"/>
              <a:t>Optical Flow Computing</a:t>
            </a:r>
            <a:endParaRPr lang="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en-US"/>
              <a:t>The notion of optical flow literally refers to the displacements</a:t>
            </a:r>
            <a:endParaRPr lang="en-US"/>
          </a:p>
          <a:p>
            <a:pPr marL="114300" indent="0">
              <a:buNone/>
            </a:pPr>
            <a:r>
              <a:rPr lang="en-US"/>
              <a:t>of intensity patterns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1785" y="3109595"/>
            <a:ext cx="6069965" cy="29825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485" y="2154555"/>
            <a:ext cx="3448685" cy="441642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78605" y="3878580"/>
            <a:ext cx="4457065" cy="23393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" altLang="en-US">
                <a:sym typeface="+mn-ea"/>
              </a:rPr>
              <a:t>FlowNet</a:t>
            </a:r>
            <a:endParaRPr lang="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85" y="1536700"/>
            <a:ext cx="3215005" cy="4555490"/>
          </a:xfrm>
        </p:spPr>
        <p:txBody>
          <a:bodyPr/>
          <a:p>
            <a:r>
              <a:rPr lang="en-US"/>
              <a:t>‘</a:t>
            </a:r>
            <a:r>
              <a:rPr lang="" altLang="en-US"/>
              <a:t>U</a:t>
            </a:r>
            <a:r>
              <a:rPr lang="en-US"/>
              <a:t>pconvolve’ the whole coarse feature maps, allowing to transfer more high-level information to the fine prediction</a:t>
            </a:r>
            <a:r>
              <a:rPr lang="" altLang="en-US"/>
              <a:t>.</a:t>
            </a:r>
            <a:endParaRPr lang="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5" name="Text Box 4"/>
          <p:cNvSpPr txBox="1"/>
          <p:nvPr/>
        </p:nvSpPr>
        <p:spPr>
          <a:xfrm>
            <a:off x="1068070" y="6551295"/>
            <a:ext cx="700722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/>
              <a:t>FlowNet: Learning Optical Flow with Convolutional Networks</a:t>
            </a:r>
            <a:r>
              <a:rPr lang="" altLang="en-US"/>
              <a:t>.  ICCV 2015</a:t>
            </a:r>
            <a:endParaRPr lang="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640" y="798830"/>
            <a:ext cx="5674360" cy="290385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>
                <a:sym typeface="+mn-ea"/>
              </a:rPr>
              <a:t>V</a:t>
            </a:r>
            <a:r>
              <a:rPr lang="en-US">
                <a:sym typeface="+mn-ea"/>
              </a:rPr>
              <a:t>ideo interpolation </a:t>
            </a:r>
            <a:r>
              <a:rPr lang="" altLang="en-US">
                <a:sym typeface="+mn-ea"/>
              </a:rPr>
              <a:t>and Extrapolation</a:t>
            </a:r>
            <a:endParaRPr lang="" altLang="en-US">
              <a:sym typeface="+mn-e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" altLang="en-US"/>
              <a:t>V</a:t>
            </a:r>
            <a:r>
              <a:rPr lang="en-US"/>
              <a:t>ideo interpolation, i.e., synthesizing video frames between existing ones, is a common process in video and film production.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1235" y="3020060"/>
            <a:ext cx="7161530" cy="307213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4225" y="3042285"/>
            <a:ext cx="7576185" cy="35090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>
                <a:sym typeface="+mn-ea"/>
              </a:rPr>
              <a:t>Video Frame Synthesis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85" y="1536700"/>
            <a:ext cx="4282440" cy="4555490"/>
          </a:xfrm>
        </p:spPr>
        <p:txBody>
          <a:bodyPr/>
          <a:p>
            <a:r>
              <a:rPr lang="" altLang="en-US"/>
              <a:t>R</a:t>
            </a:r>
            <a:r>
              <a:rPr lang="en-US" altLang="en-US"/>
              <a:t>econstruct a frame by borrowing voxels from nearby frames</a:t>
            </a:r>
            <a:r>
              <a:rPr lang="" altLang="en-US"/>
              <a:t>.</a:t>
            </a:r>
            <a:endParaRPr lang="en-US" altLang="en-US"/>
          </a:p>
          <a:p>
            <a:r>
              <a:rPr lang="en-US" altLang="en-US"/>
              <a:t>U-Net with coarse to fine network structure.</a:t>
            </a:r>
            <a:endParaRPr lang="en-US" altLang="en-US"/>
          </a:p>
          <a:p>
            <a:pPr marL="114300" indent="0">
              <a:buNone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6" name="Text Box 5"/>
          <p:cNvSpPr txBox="1"/>
          <p:nvPr/>
        </p:nvSpPr>
        <p:spPr>
          <a:xfrm>
            <a:off x="1781175" y="6551295"/>
            <a:ext cx="558165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/>
              <a:t>Video Frame Synthesis using Deep Voxel Flow</a:t>
            </a:r>
            <a:r>
              <a:rPr lang="en-US" altLang="en-US"/>
              <a:t>. ICCV 2017</a:t>
            </a:r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915" y="1452880"/>
            <a:ext cx="4620895" cy="143256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Generative Adversarial Nets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" altLang="en-US"/>
              <a:t>Learn more from the lecture</a:t>
            </a:r>
            <a:endParaRPr lang="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5230" y="2205355"/>
            <a:ext cx="6732905" cy="380111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0" y="6551295"/>
            <a:ext cx="916686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/>
              <a:t>Unsupervised Representation Learning with Deep  Convolutional Generative Adversarial Networks</a:t>
            </a:r>
            <a:r>
              <a:rPr lang="" altLang="en-US"/>
              <a:t>.</a:t>
            </a:r>
            <a:endParaRPr lang="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" altLang="en-US"/>
              <a:t>Progressive GAN Generation</a:t>
            </a:r>
            <a:endParaRPr lang="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5" name="Text Box 4"/>
          <p:cNvSpPr txBox="1"/>
          <p:nvPr/>
        </p:nvSpPr>
        <p:spPr>
          <a:xfrm>
            <a:off x="0" y="6551295"/>
            <a:ext cx="91567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/>
              <a:t>PROGRESSIVE GROWING OF GANS FOR IMPROVED QUALITY, STABILITY, AND VARIATION</a:t>
            </a:r>
            <a:r>
              <a:rPr lang="" altLang="en-US"/>
              <a:t>. ICLR 2018</a:t>
            </a:r>
            <a:endParaRPr lang="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9775" y="1576705"/>
            <a:ext cx="7921625" cy="475488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" altLang="en-US"/>
              <a:t>Pix2pix HD</a:t>
            </a:r>
            <a:endParaRPr lang="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en-US" b="1"/>
              <a:t>Coarse-to-fine generator</a:t>
            </a:r>
            <a:r>
              <a:rPr lang="" altLang="en-US" b="1"/>
              <a:t>.</a:t>
            </a:r>
            <a:r>
              <a:rPr lang="en-US"/>
              <a:t> </a:t>
            </a:r>
            <a:r>
              <a:rPr lang="" altLang="en-US"/>
              <a:t>D</a:t>
            </a:r>
            <a:r>
              <a:rPr lang="en-US"/>
              <a:t>ecompose the generator into two sub-networks: G1 and G2.</a:t>
            </a:r>
            <a:endParaRPr lang="en-US"/>
          </a:p>
          <a:p>
            <a:r>
              <a:rPr lang="en-US" b="1"/>
              <a:t>Multi-scale discriminators</a:t>
            </a:r>
            <a:r>
              <a:rPr lang="" altLang="en-US" b="1"/>
              <a:t>. </a:t>
            </a:r>
            <a:r>
              <a:rPr lang="" altLang="en-US"/>
              <a:t>U</a:t>
            </a:r>
            <a:r>
              <a:rPr lang="" altLang="en-US"/>
              <a:t>se 3 discriminators that have an identical network structure but operate at different image scales.</a:t>
            </a:r>
            <a:endParaRPr lang="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5525" y="3613150"/>
            <a:ext cx="7070090" cy="260477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-2540" y="6551295"/>
            <a:ext cx="912685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/>
              <a:t>High-Resolution Image Synthesis and Semantic Manipulation with Conditional GANs</a:t>
            </a:r>
            <a:r>
              <a:rPr lang="" altLang="en-US"/>
              <a:t>. CVPR 2018</a:t>
            </a:r>
            <a:endParaRPr lang="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574513"/>
            <a:ext cx="8520600" cy="763600"/>
          </a:xfrm>
        </p:spPr>
        <p:txBody>
          <a:bodyPr/>
          <a:lstStyle/>
          <a:p>
            <a:r>
              <a:rPr lang="" altLang="en-US" dirty="0" smtClean="0"/>
              <a:t>Review: </a:t>
            </a:r>
            <a:r>
              <a:rPr lang="en-US" dirty="0" smtClean="0"/>
              <a:t>Semantic Segmentation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593195"/>
            <a:ext cx="8520600" cy="455520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2012625" y="1809934"/>
            <a:ext cx="5057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/>
              <a:t>Design network as a bunch of </a:t>
            </a:r>
            <a:r>
              <a:rPr lang="en-US" sz="1800" dirty="0" err="1" smtClean="0"/>
              <a:t>convolutional</a:t>
            </a:r>
            <a:r>
              <a:rPr lang="en-US" sz="1800" dirty="0" smtClean="0"/>
              <a:t> layers, with </a:t>
            </a:r>
            <a:r>
              <a:rPr lang="en-US" sz="1800" b="1" dirty="0" err="1" smtClean="0">
                <a:solidFill>
                  <a:srgbClr val="FF0000"/>
                </a:solidFill>
              </a:rPr>
              <a:t>downsampling</a:t>
            </a:r>
            <a:r>
              <a:rPr lang="en-US" sz="1800" b="1" dirty="0" smtClean="0"/>
              <a:t> </a:t>
            </a:r>
            <a:r>
              <a:rPr lang="en-US" sz="1800" dirty="0" smtClean="0"/>
              <a:t>and</a:t>
            </a:r>
            <a:r>
              <a:rPr lang="en-US" sz="1800" b="1" dirty="0" smtClean="0"/>
              <a:t> </a:t>
            </a:r>
            <a:r>
              <a:rPr lang="en-US" sz="1800" b="1" dirty="0" err="1" smtClean="0">
                <a:solidFill>
                  <a:srgbClr val="0070C0"/>
                </a:solidFill>
              </a:rPr>
              <a:t>upsampling</a:t>
            </a:r>
            <a:r>
              <a:rPr lang="en-US" sz="1800" b="1" dirty="0" smtClean="0"/>
              <a:t> </a:t>
            </a:r>
            <a:r>
              <a:rPr lang="en-US" sz="1800" dirty="0" smtClean="0"/>
              <a:t>inside the network!</a:t>
            </a:r>
            <a:endParaRPr lang="en-US" sz="1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2743178"/>
            <a:ext cx="9144000" cy="2251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098232" y="6392735"/>
            <a:ext cx="871508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Long, </a:t>
            </a:r>
            <a:r>
              <a:rPr lang="en-US" sz="1100" dirty="0" err="1" smtClean="0"/>
              <a:t>Shelhamer</a:t>
            </a:r>
            <a:r>
              <a:rPr lang="en-US" sz="1100" dirty="0" smtClean="0"/>
              <a:t>, and Darrell, “Fully </a:t>
            </a:r>
            <a:r>
              <a:rPr lang="en-US" sz="1100" dirty="0" err="1" smtClean="0"/>
              <a:t>Convolutional</a:t>
            </a:r>
            <a:r>
              <a:rPr lang="en-US" sz="1100" dirty="0" smtClean="0"/>
              <a:t> Networks for Semantic Segmentation”, CVPR 2015</a:t>
            </a:r>
            <a:endParaRPr lang="en-US" sz="1100" dirty="0" smtClean="0"/>
          </a:p>
          <a:p>
            <a:r>
              <a:rPr lang="en-US" sz="1100" dirty="0" smtClean="0"/>
              <a:t>Noh et al, “Learning </a:t>
            </a:r>
            <a:r>
              <a:rPr lang="en-US" sz="1100" dirty="0" err="1" smtClean="0"/>
              <a:t>Deconvolution</a:t>
            </a:r>
            <a:r>
              <a:rPr lang="en-US" sz="1100" dirty="0" smtClean="0"/>
              <a:t> Network for Semantic Segmentation”, ICCV 2015</a:t>
            </a:r>
            <a:endParaRPr lang="en-US" sz="1100" dirty="0"/>
          </a:p>
        </p:txBody>
      </p:sp>
      <p:sp>
        <p:nvSpPr>
          <p:cNvPr id="13" name="Rectangle 12"/>
          <p:cNvSpPr/>
          <p:nvPr/>
        </p:nvSpPr>
        <p:spPr>
          <a:xfrm>
            <a:off x="51846" y="1834185"/>
            <a:ext cx="2314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err="1" smtClean="0">
                <a:solidFill>
                  <a:srgbClr val="FF0000"/>
                </a:solidFill>
              </a:rPr>
              <a:t>Downsampling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r>
              <a:rPr lang="en-US" sz="1800" dirty="0" smtClean="0">
                <a:solidFill>
                  <a:srgbClr val="FF0000"/>
                </a:solidFill>
              </a:rPr>
              <a:t>Pooling, </a:t>
            </a:r>
            <a:r>
              <a:rPr lang="en-US" sz="1800" dirty="0" err="1" smtClean="0">
                <a:solidFill>
                  <a:srgbClr val="FF0000"/>
                </a:solidFill>
              </a:rPr>
              <a:t>strided</a:t>
            </a:r>
            <a:endParaRPr lang="en-US" sz="1800" dirty="0" smtClean="0">
              <a:solidFill>
                <a:srgbClr val="FF0000"/>
              </a:solidFill>
            </a:endParaRPr>
          </a:p>
          <a:p>
            <a:r>
              <a:rPr lang="en-US" sz="1800" dirty="0" smtClean="0">
                <a:solidFill>
                  <a:srgbClr val="FF0000"/>
                </a:solidFill>
              </a:rPr>
              <a:t>convolution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29338" y="1894772"/>
            <a:ext cx="17015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err="1" smtClean="0">
                <a:solidFill>
                  <a:srgbClr val="0070C0"/>
                </a:solidFill>
              </a:rPr>
              <a:t>Upsampling</a:t>
            </a:r>
            <a:r>
              <a:rPr lang="en-US" sz="1800" b="1" dirty="0" smtClean="0"/>
              <a:t>:</a:t>
            </a:r>
            <a:endParaRPr lang="en-US" sz="1800" b="1" dirty="0" smtClean="0"/>
          </a:p>
          <a:p>
            <a:r>
              <a:rPr lang="en-US" sz="1800" dirty="0" smtClean="0">
                <a:solidFill>
                  <a:srgbClr val="0070C0"/>
                </a:solidFill>
              </a:rPr>
              <a:t>???</a:t>
            </a:r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181" y="5354425"/>
            <a:ext cx="4121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Apply </a:t>
            </a:r>
            <a:r>
              <a:rPr lang="en-US" sz="1800" dirty="0" smtClean="0">
                <a:solidFill>
                  <a:srgbClr val="FF0000"/>
                </a:solidFill>
              </a:rPr>
              <a:t>cross-entropy loss </a:t>
            </a:r>
            <a:r>
              <a:rPr lang="en-US" sz="1800" dirty="0" smtClean="0"/>
              <a:t>at </a:t>
            </a:r>
            <a:r>
              <a:rPr lang="en-US" sz="1800" dirty="0" smtClean="0">
                <a:solidFill>
                  <a:srgbClr val="0070C0"/>
                </a:solidFill>
              </a:rPr>
              <a:t>every pixel</a:t>
            </a:r>
            <a:endParaRPr lang="en-US" sz="1800" dirty="0" smtClean="0">
              <a:solidFill>
                <a:srgbClr val="0070C0"/>
              </a:solidFill>
            </a:endParaRPr>
          </a:p>
          <a:p>
            <a:r>
              <a:rPr lang="en-US" sz="1800" dirty="0" smtClean="0"/>
              <a:t>of the predicted label map</a:t>
            </a:r>
            <a:endParaRPr lang="en-US" sz="1800" dirty="0"/>
          </a:p>
        </p:txBody>
      </p:sp>
      <p:cxnSp>
        <p:nvCxnSpPr>
          <p:cNvPr id="19" name="Straight Arrow Connector 18"/>
          <p:cNvCxnSpPr>
            <a:stCxn id="17" idx="0"/>
          </p:cNvCxnSpPr>
          <p:nvPr/>
        </p:nvCxnSpPr>
        <p:spPr>
          <a:xfrm flipH="1" flipV="1">
            <a:off x="6384925" y="4975225"/>
            <a:ext cx="248285" cy="37909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>
                <a:sym typeface="+mn-ea"/>
              </a:rPr>
              <a:t>Pix2pix HD </a:t>
            </a:r>
            <a:r>
              <a:rPr lang="" altLang="en-US">
                <a:sym typeface="+mn-ea"/>
              </a:rPr>
              <a:t>More Results</a:t>
            </a:r>
            <a:br>
              <a:rPr lang="en-US" altLang="en-US"/>
            </a:b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pPr marL="114300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7815" y="2349500"/>
            <a:ext cx="4274185" cy="32061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650" y="2595245"/>
            <a:ext cx="4582160" cy="24390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574513"/>
            <a:ext cx="8520600" cy="763600"/>
          </a:xfrm>
        </p:spPr>
        <p:txBody>
          <a:bodyPr/>
          <a:lstStyle/>
          <a:p>
            <a:r>
              <a:rPr lang="en-US" altLang="en-US" dirty="0" smtClean="0"/>
              <a:t>Review: </a:t>
            </a:r>
            <a:r>
              <a:rPr lang="en-US" dirty="0" smtClean="0"/>
              <a:t>Encoder-decoder (w/o shortcut)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593195"/>
            <a:ext cx="8520600" cy="455520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296199" y="6590702"/>
            <a:ext cx="871508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Noh et al, “Learning </a:t>
            </a:r>
            <a:r>
              <a:rPr lang="en-US" sz="1100" dirty="0" err="1" smtClean="0"/>
              <a:t>Deconvolution</a:t>
            </a:r>
            <a:r>
              <a:rPr lang="en-US" sz="1100" dirty="0" smtClean="0"/>
              <a:t> Network for Semantic Segmentation”, ICCV 2015</a:t>
            </a:r>
            <a:endParaRPr lang="en-US" sz="11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41405" y="1876229"/>
            <a:ext cx="88836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1805232" y="5331621"/>
            <a:ext cx="64903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Used </a:t>
            </a:r>
            <a:r>
              <a:rPr lang="en-US" sz="2000" dirty="0" err="1" smtClean="0"/>
              <a:t>unpooling</a:t>
            </a:r>
            <a:r>
              <a:rPr lang="en-US" sz="2000" dirty="0" smtClean="0"/>
              <a:t> but not “</a:t>
            </a:r>
            <a:r>
              <a:rPr lang="en-US" sz="2000" dirty="0" err="1" smtClean="0"/>
              <a:t>deconvolution</a:t>
            </a:r>
            <a:r>
              <a:rPr lang="en-US" sz="2000" dirty="0" smtClean="0"/>
              <a:t>”</a:t>
            </a:r>
            <a:endParaRPr lang="en-US" sz="2000" dirty="0" smtClean="0"/>
          </a:p>
          <a:p>
            <a:endParaRPr lang="en-US" dirty="0" smtClean="0"/>
          </a:p>
          <a:p>
            <a:r>
              <a:rPr lang="en-US" sz="2000" dirty="0" smtClean="0"/>
              <a:t>In practice, “</a:t>
            </a:r>
            <a:r>
              <a:rPr lang="en-US" sz="2000" dirty="0" err="1" smtClean="0"/>
              <a:t>deconvolution</a:t>
            </a:r>
            <a:r>
              <a:rPr lang="en-US" sz="2000" dirty="0" smtClean="0"/>
              <a:t>” is better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574513"/>
            <a:ext cx="8520600" cy="763600"/>
          </a:xfrm>
        </p:spPr>
        <p:txBody>
          <a:bodyPr/>
          <a:lstStyle/>
          <a:p>
            <a:r>
              <a:rPr lang="en-US" altLang="en-US" dirty="0" smtClean="0"/>
              <a:t>U-Net: </a:t>
            </a:r>
            <a:r>
              <a:rPr lang="en-US">
                <a:sym typeface="+mn-ea"/>
              </a:rPr>
              <a:t>an encoder-decoder with shortcuts</a:t>
            </a: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11" name="Text Box 10"/>
          <p:cNvSpPr txBox="1"/>
          <p:nvPr/>
        </p:nvSpPr>
        <p:spPr>
          <a:xfrm>
            <a:off x="780415" y="6551295"/>
            <a:ext cx="769175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/>
              <a:t>U-Net: Convolutional Networks for Biomedical Image Segmentation</a:t>
            </a:r>
            <a:r>
              <a:rPr lang="en-US" altLang="en-US"/>
              <a:t>.</a:t>
            </a:r>
            <a:r>
              <a:rPr lang="en-US"/>
              <a:t> </a:t>
            </a:r>
            <a:r>
              <a:rPr lang="en-US" altLang="en-US"/>
              <a:t>MICCAI 2015</a:t>
            </a:r>
            <a:endParaRPr lang="en-US" alt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6515" y="1649095"/>
            <a:ext cx="6490335" cy="42970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338580"/>
            <a:ext cx="3500755" cy="889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 dirty="0" smtClean="0">
                <a:sym typeface="+mn-ea"/>
              </a:rPr>
              <a:t>Original U-Net features</a:t>
            </a:r>
            <a:endParaRPr lang="en-US" altLang="en-US" dirty="0" smtClean="0">
              <a:sym typeface="+mn-e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en-US" altLang="en-US"/>
              <a:t>FCN: fully convolutional network for segmentation. </a:t>
            </a:r>
            <a:endParaRPr lang="en-US" altLang="en-US"/>
          </a:p>
          <a:p>
            <a:r>
              <a:rPr lang="en-US" altLang="en-US"/>
              <a:t>a concatenation with the correspondingly cropped feature map from the contracting path. (skip connection)</a:t>
            </a:r>
            <a:endParaRPr lang="en-US" altLang="en-US"/>
          </a:p>
          <a:p>
            <a:r>
              <a:rPr lang="en-US" altLang="en-US">
                <a:sym typeface="+mn-ea"/>
              </a:rPr>
              <a:t>Computationally efficient. (Encoder-Decoder)</a:t>
            </a:r>
            <a:endParaRPr lang="en-US" altLang="en-US"/>
          </a:p>
          <a:p>
            <a:r>
              <a:rPr lang="en-US" altLang="en-US">
                <a:sym typeface="+mn-ea"/>
              </a:rPr>
              <a:t>C</a:t>
            </a:r>
            <a:r>
              <a:rPr lang="en-US">
                <a:sym typeface="+mn-ea"/>
              </a:rPr>
              <a:t>ombines the location information from the downsampling path with the contextual information in the upsampling path</a:t>
            </a:r>
            <a:r>
              <a:rPr lang="en-US" altLang="en-US">
                <a:sym typeface="+mn-ea"/>
              </a:rPr>
              <a:t>.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7800" y="4170045"/>
            <a:ext cx="6247765" cy="24968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 dirty="0" smtClean="0">
                <a:sym typeface="+mn-ea"/>
              </a:rPr>
              <a:t>Image</a:t>
            </a:r>
            <a:r>
              <a:rPr lang="" altLang="en-US" dirty="0" smtClean="0">
                <a:sym typeface="+mn-ea"/>
              </a:rPr>
              <a:t>-to-Image</a:t>
            </a:r>
            <a:r>
              <a:rPr lang="en-US" altLang="en-US" dirty="0" smtClean="0">
                <a:sym typeface="+mn-ea"/>
              </a:rPr>
              <a:t> Translation</a:t>
            </a:r>
            <a:endParaRPr lang="en-US" altLang="en-US" dirty="0" smtClean="0">
              <a:sym typeface="+mn-e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pPr marL="114300" indent="0">
              <a:buNone/>
            </a:pPr>
            <a:r>
              <a:rPr lang="en-US"/>
              <a:t>“</a:t>
            </a:r>
            <a:r>
              <a:rPr lang="" altLang="en-US"/>
              <a:t>T</a:t>
            </a:r>
            <a:r>
              <a:rPr lang="en-US"/>
              <a:t>ranslating” an input image into a corresponding output image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1785" y="2034540"/>
            <a:ext cx="4625340" cy="2788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355" y="2165985"/>
            <a:ext cx="2886075" cy="29489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85" y="5114925"/>
            <a:ext cx="4475480" cy="16275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9675" y="5560695"/>
            <a:ext cx="4001135" cy="84264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 dirty="0" smtClean="0">
                <a:sym typeface="+mn-ea"/>
              </a:rPr>
              <a:t>U-Net for Image Translation</a:t>
            </a:r>
            <a:endParaRPr lang="en-US" altLang="en-US" dirty="0" smtClean="0">
              <a:sym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5" name="Text Placeholder 4"/>
          <p:cNvSpPr/>
          <p:nvPr>
            <p:ph type="body" idx="1"/>
          </p:nvPr>
        </p:nvSpPr>
        <p:spPr/>
        <p:txBody>
          <a:bodyPr/>
          <a:p>
            <a:r>
              <a:rPr lang="en-US" altLang="en-US"/>
              <a:t>U-Net with GANs</a:t>
            </a:r>
            <a:endParaRPr lang="en-US" altLang="en-US"/>
          </a:p>
          <a:p>
            <a:pPr marL="114300" indent="0">
              <a:buNone/>
            </a:pPr>
            <a:r>
              <a:rPr lang="en-US" altLang="en-US"/>
              <a:t>e.g. from segmantation masks to real images</a:t>
            </a:r>
            <a:endParaRPr lang="en-US" altLang="en-US"/>
          </a:p>
          <a:p>
            <a:pPr marL="114300" indent="0">
              <a:buNone/>
            </a:pPr>
            <a:endParaRPr lang="en-US" altLang="en-US"/>
          </a:p>
          <a:p>
            <a:pPr marL="114300" indent="0">
              <a:buNone/>
            </a:pPr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62980" y="2416810"/>
            <a:ext cx="2623820" cy="20243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2533015"/>
            <a:ext cx="5087620" cy="3281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940" y="1119505"/>
            <a:ext cx="4420870" cy="93091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3396615" y="5897880"/>
            <a:ext cx="27393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en-US"/>
          </a:p>
          <a:p>
            <a:r>
              <a:rPr lang="en-US"/>
              <a:t>See code for more details!</a:t>
            </a:r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807720" y="6344920"/>
            <a:ext cx="84632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en-US"/>
          </a:p>
          <a:p>
            <a:r>
              <a:rPr lang="en-US"/>
              <a:t>Image-to-Image Translation with Conditional Adversarial Networks</a:t>
            </a:r>
            <a:r>
              <a:rPr lang="en-US" altLang="en-US"/>
              <a:t>.</a:t>
            </a:r>
            <a:r>
              <a:rPr lang="en-US"/>
              <a:t> </a:t>
            </a:r>
            <a:r>
              <a:rPr lang="en-US" altLang="en-US"/>
              <a:t>CVPR 2017</a:t>
            </a:r>
            <a:endParaRPr lang="en-US" alt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9605" y="4582160"/>
            <a:ext cx="3291205" cy="108140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8560" y="2081530"/>
            <a:ext cx="6785610" cy="20154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 dirty="0" smtClean="0">
                <a:sym typeface="+mn-ea"/>
              </a:rPr>
              <a:t>U-Net for Image Inpainting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8680" y="1537268"/>
            <a:ext cx="8520600" cy="4555200"/>
          </a:xfrm>
        </p:spPr>
        <p:txBody>
          <a:bodyPr/>
          <a:p>
            <a:r>
              <a:rPr lang="en-US" altLang="en-US"/>
              <a:t>U-Net with exemplar-based method for inpainting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sp>
        <p:nvSpPr>
          <p:cNvPr id="9" name="Text Box 8"/>
          <p:cNvSpPr txBox="1"/>
          <p:nvPr/>
        </p:nvSpPr>
        <p:spPr>
          <a:xfrm>
            <a:off x="1226185" y="6551295"/>
            <a:ext cx="769874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/>
              <a:t>Shift-Net: Image Inpainting via Deep Feature Rearrangement</a:t>
            </a:r>
            <a:r>
              <a:rPr lang="en-US" altLang="en-US"/>
              <a:t>.</a:t>
            </a:r>
            <a:r>
              <a:rPr lang="en-US"/>
              <a:t> </a:t>
            </a:r>
            <a:r>
              <a:rPr lang="en-US" altLang="en-US"/>
              <a:t>ECCV 2018</a:t>
            </a:r>
            <a:endParaRPr lang="en-US" altLang="en-US"/>
          </a:p>
        </p:txBody>
      </p:sp>
      <p:sp>
        <p:nvSpPr>
          <p:cNvPr id="11" name="Text Box 10"/>
          <p:cNvSpPr txBox="1"/>
          <p:nvPr/>
        </p:nvSpPr>
        <p:spPr>
          <a:xfrm>
            <a:off x="1226185" y="6040120"/>
            <a:ext cx="73221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en-US"/>
          </a:p>
          <a:p>
            <a:r>
              <a:rPr lang="en-US"/>
              <a:t>Context Encoders: Feature Learning by Inpainting</a:t>
            </a:r>
            <a:r>
              <a:rPr lang="en-US" altLang="en-US"/>
              <a:t>.</a:t>
            </a:r>
            <a:r>
              <a:rPr lang="en-US"/>
              <a:t> </a:t>
            </a:r>
            <a:r>
              <a:rPr lang="en-US" altLang="en-US"/>
              <a:t>CVPR 2016</a:t>
            </a:r>
            <a:endParaRPr lang="en-US" alt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105" y="4174490"/>
            <a:ext cx="3908425" cy="19431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6319</Words>
  <Application>WPS Presentation</Application>
  <PresentationFormat>On-screen Show (4:3)</PresentationFormat>
  <Paragraphs>286</Paragraphs>
  <Slides>30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3" baseType="lpstr">
      <vt:lpstr>Arial</vt:lpstr>
      <vt:lpstr>SimSun</vt:lpstr>
      <vt:lpstr>Wingdings</vt:lpstr>
      <vt:lpstr>Arial</vt:lpstr>
      <vt:lpstr>Lato</vt:lpstr>
      <vt:lpstr>Average</vt:lpstr>
      <vt:lpstr>Lato</vt:lpstr>
      <vt:lpstr>Latin Modern Mono Prop</vt:lpstr>
      <vt:lpstr>微软雅黑</vt:lpstr>
      <vt:lpstr>Monospace</vt:lpstr>
      <vt:lpstr>DejaVu Sans</vt:lpstr>
      <vt:lpstr>Arial Unicode MS</vt:lpstr>
      <vt:lpstr>Simple Light</vt:lpstr>
      <vt:lpstr>Walking Through Specific Model Designs </vt:lpstr>
      <vt:lpstr>Table of Contents</vt:lpstr>
      <vt:lpstr>Semantic Segmentation Idea: Fully Convolutional</vt:lpstr>
      <vt:lpstr>Review: Encoder-decoder (w/o shortcut)</vt:lpstr>
      <vt:lpstr>U-Net: an encoder-decoder with shortcuts</vt:lpstr>
      <vt:lpstr>Original U-Net features</vt:lpstr>
      <vt:lpstr>Image Translation, more results</vt:lpstr>
      <vt:lpstr>U-Net for Image Translation</vt:lpstr>
      <vt:lpstr>U-Net for Image Inpainting</vt:lpstr>
      <vt:lpstr>U-Net for source separation</vt:lpstr>
      <vt:lpstr>Learning to Refine Object Segments</vt:lpstr>
      <vt:lpstr>Pyramid Refinement for Segmentation</vt:lpstr>
      <vt:lpstr>PowerPoint 演示文稿</vt:lpstr>
      <vt:lpstr>Stacked Hourglass for Human Pose Estimation</vt:lpstr>
      <vt:lpstr>Stacked Hourglass for Human Pose Estimation</vt:lpstr>
      <vt:lpstr>Faster R-CNN</vt:lpstr>
      <vt:lpstr>Feature Pyramid Networks for Object Detection </vt:lpstr>
      <vt:lpstr>Feature Pyramid Networks for Object Detection</vt:lpstr>
      <vt:lpstr>General Applications</vt:lpstr>
      <vt:lpstr>Multiple Layers Refinement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Video Frame Synthesis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More Robust Person Re-identification with Group Consistency and Background-bias Elimination</dc:title>
  <dc:creator/>
  <cp:lastModifiedBy>hzhou</cp:lastModifiedBy>
  <cp:revision>261</cp:revision>
  <dcterms:created xsi:type="dcterms:W3CDTF">2019-02-28T06:13:57Z</dcterms:created>
  <dcterms:modified xsi:type="dcterms:W3CDTF">2019-02-28T06:13:57Z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1033-10.1.0.6634</vt:lpwstr>
  </property>
</Properties>
</file>